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7"/>
  </p:notesMasterIdLst>
  <p:sldIdLst>
    <p:sldId id="260" r:id="rId2"/>
    <p:sldId id="262" r:id="rId3"/>
    <p:sldId id="264" r:id="rId4"/>
    <p:sldId id="265" r:id="rId5"/>
    <p:sldId id="274" r:id="rId6"/>
    <p:sldId id="275" r:id="rId7"/>
    <p:sldId id="277" r:id="rId8"/>
    <p:sldId id="276" r:id="rId9"/>
    <p:sldId id="278" r:id="rId10"/>
    <p:sldId id="270" r:id="rId11"/>
    <p:sldId id="271" r:id="rId12"/>
    <p:sldId id="272" r:id="rId13"/>
    <p:sldId id="287" r:id="rId14"/>
    <p:sldId id="288" r:id="rId15"/>
    <p:sldId id="286" r:id="rId16"/>
    <p:sldId id="289" r:id="rId17"/>
    <p:sldId id="290" r:id="rId18"/>
    <p:sldId id="301" r:id="rId19"/>
    <p:sldId id="279" r:id="rId20"/>
    <p:sldId id="281" r:id="rId21"/>
    <p:sldId id="282" r:id="rId22"/>
    <p:sldId id="283" r:id="rId23"/>
    <p:sldId id="291" r:id="rId24"/>
    <p:sldId id="284" r:id="rId25"/>
    <p:sldId id="292" r:id="rId26"/>
    <p:sldId id="293" r:id="rId27"/>
    <p:sldId id="297" r:id="rId28"/>
    <p:sldId id="294" r:id="rId29"/>
    <p:sldId id="295" r:id="rId30"/>
    <p:sldId id="299" r:id="rId31"/>
    <p:sldId id="302" r:id="rId32"/>
    <p:sldId id="300" r:id="rId33"/>
    <p:sldId id="296" r:id="rId34"/>
    <p:sldId id="303" r:id="rId35"/>
    <p:sldId id="273" r:id="rId36"/>
  </p:sldIdLst>
  <p:sldSz cx="9144000" cy="5143500" type="screen16x9"/>
  <p:notesSz cx="6858000" cy="9144000"/>
  <p:embeddedFontLst>
    <p:embeddedFont>
      <p:font typeface="Calibri" panose="020F050202020403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Camilo Rairan Rodriguez" initials="JCRR" lastIdx="0" clrIdx="0">
    <p:extLst>
      <p:ext uri="{19B8F6BF-5375-455C-9EA6-DF929625EA0E}">
        <p15:presenceInfo xmlns:p15="http://schemas.microsoft.com/office/powerpoint/2012/main" userId="Juan Camilo Rairan Rodrigue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autoAdjust="0"/>
    <p:restoredTop sz="92955" autoAdjust="0"/>
  </p:normalViewPr>
  <p:slideViewPr>
    <p:cSldViewPr snapToGrid="0">
      <p:cViewPr varScale="1">
        <p:scale>
          <a:sx n="95" d="100"/>
          <a:sy n="95" d="100"/>
        </p:scale>
        <p:origin x="43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wrap="square" lIns="91425" tIns="91425" rIns="91425" bIns="91425" anchor="t" anchorCtr="0"/>
          <a:lstStyle>
            <a:lvl1pPr marL="0" marR="0" lvl="0" indent="0" algn="l"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wrap="square" lIns="91425" tIns="91425" rIns="91425" bIns="91425" anchor="t" anchorCtr="0"/>
          <a:lstStyle>
            <a:lvl1pPr marL="0" marR="0" lvl="0" indent="0" algn="r"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0" marR="0" lvl="0" indent="0" algn="l"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wrap="square" lIns="91425" tIns="91425" rIns="91425" bIns="91425" anchor="b" anchorCtr="0"/>
          <a:lstStyle>
            <a:lvl1pPr marL="0" marR="0" lvl="0" indent="0" algn="l"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s-ES" sz="1200" b="0" i="0" u="none" strike="noStrike" cap="none">
                <a:solidFill>
                  <a:schemeClr val="dk1"/>
                </a:solidFill>
                <a:latin typeface="Calibri"/>
                <a:ea typeface="Calibri"/>
                <a:cs typeface="Calibri"/>
                <a:sym typeface="Calibri"/>
              </a:rPr>
              <a:t>‹Nº›</a:t>
            </a:fld>
            <a:endParaRPr lang="es-E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9001758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8897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3240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1674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773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1700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340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2705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8715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1760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8144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391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1891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0124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7078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50402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2814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3157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idx="10"/>
          </p:nvPr>
        </p:nvSpPr>
        <p:spPr/>
        <p:txBody>
          <a:bodyPr/>
          <a:lstStyle/>
          <a:p>
            <a:pPr marL="0" marR="0" lvl="0" indent="0" algn="r" rtl="0">
              <a:spcBef>
                <a:spcPts val="0"/>
              </a:spcBef>
              <a:buNone/>
            </a:pPr>
            <a:fld id="{00000000-1234-1234-1234-123412341234}" type="slidenum">
              <a:rPr lang="es-ES" sz="1200" b="0" i="0" u="none" strike="noStrike" cap="none" smtClean="0">
                <a:solidFill>
                  <a:schemeClr val="dk1"/>
                </a:solidFill>
                <a:latin typeface="Calibri"/>
                <a:ea typeface="Calibri"/>
                <a:cs typeface="Calibri"/>
                <a:sym typeface="Calibri"/>
              </a:rPr>
              <a:t>34</a:t>
            </a:fld>
            <a:endParaRPr lang="es-E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85963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7761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204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3161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1609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6986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1512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1752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53348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ORTADA ESTILO 1">
    <p:spTree>
      <p:nvGrpSpPr>
        <p:cNvPr id="1" name="Shape 13"/>
        <p:cNvGrpSpPr/>
        <p:nvPr/>
      </p:nvGrpSpPr>
      <p:grpSpPr>
        <a:xfrm>
          <a:off x="0" y="0"/>
          <a:ext cx="0" cy="0"/>
          <a:chOff x="0" y="0"/>
          <a:chExt cx="0" cy="0"/>
        </a:xfrm>
      </p:grpSpPr>
      <p:pic>
        <p:nvPicPr>
          <p:cNvPr id="14" name="Shape 14" descr="Sin título.png"/>
          <p:cNvPicPr preferRelativeResize="0"/>
          <p:nvPr/>
        </p:nvPicPr>
        <p:blipFill rotWithShape="1">
          <a:blip r:embed="rId2">
            <a:alphaModFix/>
          </a:blip>
          <a:srcRect/>
          <a:stretch/>
        </p:blipFill>
        <p:spPr>
          <a:xfrm>
            <a:off x="-76974" y="0"/>
            <a:ext cx="9269582" cy="515632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APÍTULO ESTILO 1">
    <p:spTree>
      <p:nvGrpSpPr>
        <p:cNvPr id="1" name="Shape 19"/>
        <p:cNvGrpSpPr/>
        <p:nvPr/>
      </p:nvGrpSpPr>
      <p:grpSpPr>
        <a:xfrm>
          <a:off x="0" y="0"/>
          <a:ext cx="0" cy="0"/>
          <a:chOff x="0" y="0"/>
          <a:chExt cx="0" cy="0"/>
        </a:xfrm>
      </p:grpSpPr>
      <p:pic>
        <p:nvPicPr>
          <p:cNvPr id="20" name="Shape 20" descr="Sin título4.png"/>
          <p:cNvPicPr preferRelativeResize="0"/>
          <p:nvPr/>
        </p:nvPicPr>
        <p:blipFill rotWithShape="1">
          <a:blip r:embed="rId2">
            <a:alphaModFix/>
          </a:blip>
          <a:srcRect/>
          <a:stretch/>
        </p:blipFill>
        <p:spPr>
          <a:xfrm>
            <a:off x="-76975" y="0"/>
            <a:ext cx="9256753"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ECCIÓN1">
    <p:spTree>
      <p:nvGrpSpPr>
        <p:cNvPr id="1" name="Shape 21"/>
        <p:cNvGrpSpPr/>
        <p:nvPr/>
      </p:nvGrpSpPr>
      <p:grpSpPr>
        <a:xfrm>
          <a:off x="0" y="0"/>
          <a:ext cx="0" cy="0"/>
          <a:chOff x="0" y="0"/>
          <a:chExt cx="0" cy="0"/>
        </a:xfrm>
      </p:grpSpPr>
      <p:pic>
        <p:nvPicPr>
          <p:cNvPr id="22" name="Shape 22" descr="Sin título5.png"/>
          <p:cNvPicPr preferRelativeResize="0"/>
          <p:nvPr/>
        </p:nvPicPr>
        <p:blipFill rotWithShape="1">
          <a:blip r:embed="rId2">
            <a:alphaModFix/>
          </a:blip>
          <a:srcRect/>
          <a:stretch/>
        </p:blipFill>
        <p:spPr>
          <a:xfrm>
            <a:off x="0" y="0"/>
            <a:ext cx="9169658"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ESQUEMA GRAL 2">
    <p:spTree>
      <p:nvGrpSpPr>
        <p:cNvPr id="1" name="Shape 23"/>
        <p:cNvGrpSpPr/>
        <p:nvPr/>
      </p:nvGrpSpPr>
      <p:grpSpPr>
        <a:xfrm>
          <a:off x="0" y="0"/>
          <a:ext cx="0" cy="0"/>
          <a:chOff x="0" y="0"/>
          <a:chExt cx="0" cy="0"/>
        </a:xfrm>
      </p:grpSpPr>
      <p:pic>
        <p:nvPicPr>
          <p:cNvPr id="24" name="Shape 24" descr="Sin título6.png"/>
          <p:cNvPicPr preferRelativeResize="0"/>
          <p:nvPr/>
        </p:nvPicPr>
        <p:blipFill rotWithShape="1">
          <a:blip r:embed="rId2">
            <a:alphaModFix/>
          </a:blip>
          <a:srcRect/>
          <a:stretch/>
        </p:blipFill>
        <p:spPr>
          <a:xfrm>
            <a:off x="-89804" y="0"/>
            <a:ext cx="9269583"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ÍTULO ESTILO 3">
    <p:spTree>
      <p:nvGrpSpPr>
        <p:cNvPr id="1" name="Shape 30"/>
        <p:cNvGrpSpPr/>
        <p:nvPr/>
      </p:nvGrpSpPr>
      <p:grpSpPr>
        <a:xfrm>
          <a:off x="0" y="0"/>
          <a:ext cx="0" cy="0"/>
          <a:chOff x="0" y="0"/>
          <a:chExt cx="0" cy="0"/>
        </a:xfrm>
      </p:grpSpPr>
      <p:pic>
        <p:nvPicPr>
          <p:cNvPr id="31" name="Shape 31" descr="Sin título9.png"/>
          <p:cNvPicPr preferRelativeResize="0"/>
          <p:nvPr/>
        </p:nvPicPr>
        <p:blipFill rotWithShape="1">
          <a:blip r:embed="rId2">
            <a:alphaModFix/>
          </a:blip>
          <a:srcRect/>
          <a:stretch/>
        </p:blipFill>
        <p:spPr>
          <a:xfrm>
            <a:off x="-89803" y="0"/>
            <a:ext cx="9269582"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ESQUEMA GRAL 2B">
    <p:spTree>
      <p:nvGrpSpPr>
        <p:cNvPr id="1" name="Shape 32"/>
        <p:cNvGrpSpPr/>
        <p:nvPr/>
      </p:nvGrpSpPr>
      <p:grpSpPr>
        <a:xfrm>
          <a:off x="0" y="0"/>
          <a:ext cx="0" cy="0"/>
          <a:chOff x="0" y="0"/>
          <a:chExt cx="0" cy="0"/>
        </a:xfrm>
      </p:grpSpPr>
      <p:pic>
        <p:nvPicPr>
          <p:cNvPr id="33" name="Shape 33" descr="Template_PPT_Mesa de trabajo 24 copia 3.png"/>
          <p:cNvPicPr preferRelativeResize="0"/>
          <p:nvPr/>
        </p:nvPicPr>
        <p:blipFill rotWithShape="1">
          <a:blip r:embed="rId2">
            <a:alphaModFix/>
          </a:blip>
          <a:srcRect/>
          <a:stretch/>
        </p:blipFill>
        <p:spPr>
          <a:xfrm>
            <a:off x="0" y="0"/>
            <a:ext cx="9138451"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CIÓN ESTILO 3">
    <p:spTree>
      <p:nvGrpSpPr>
        <p:cNvPr id="1" name="Shape 34"/>
        <p:cNvGrpSpPr/>
        <p:nvPr/>
      </p:nvGrpSpPr>
      <p:grpSpPr>
        <a:xfrm>
          <a:off x="0" y="0"/>
          <a:ext cx="0" cy="0"/>
          <a:chOff x="0" y="0"/>
          <a:chExt cx="0" cy="0"/>
        </a:xfrm>
      </p:grpSpPr>
      <p:pic>
        <p:nvPicPr>
          <p:cNvPr id="35" name="Shape 35" descr="Sin título10.png"/>
          <p:cNvPicPr preferRelativeResize="0"/>
          <p:nvPr/>
        </p:nvPicPr>
        <p:blipFill rotWithShape="1">
          <a:blip r:embed="rId2">
            <a:alphaModFix/>
          </a:blip>
          <a:srcRect/>
          <a:stretch/>
        </p:blipFill>
        <p:spPr>
          <a:xfrm>
            <a:off x="-89804" y="0"/>
            <a:ext cx="9256753"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FINAL">
    <p:spTree>
      <p:nvGrpSpPr>
        <p:cNvPr id="1" name="Shape 36"/>
        <p:cNvGrpSpPr/>
        <p:nvPr/>
      </p:nvGrpSpPr>
      <p:grpSpPr>
        <a:xfrm>
          <a:off x="0" y="0"/>
          <a:ext cx="0" cy="0"/>
          <a:chOff x="0" y="0"/>
          <a:chExt cx="0" cy="0"/>
        </a:xfrm>
      </p:grpSpPr>
      <p:pic>
        <p:nvPicPr>
          <p:cNvPr id="37" name="Shape 37" descr="Sin título11.png"/>
          <p:cNvPicPr preferRelativeResize="0"/>
          <p:nvPr/>
        </p:nvPicPr>
        <p:blipFill rotWithShape="1">
          <a:blip r:embed="rId2">
            <a:alphaModFix/>
          </a:blip>
          <a:srcRect/>
          <a:stretch/>
        </p:blipFill>
        <p:spPr>
          <a:xfrm>
            <a:off x="-89804" y="0"/>
            <a:ext cx="9256753"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p:nvPr/>
        </p:nvSpPr>
        <p:spPr>
          <a:xfrm>
            <a:off x="7650702" y="4751012"/>
            <a:ext cx="1493298" cy="392488"/>
          </a:xfrm>
          <a:prstGeom prst="rect">
            <a:avLst/>
          </a:prstGeom>
          <a:noFill/>
          <a:ln>
            <a:noFill/>
          </a:ln>
        </p:spPr>
        <p:txBody>
          <a:bodyPr wrap="square" lIns="91425" tIns="45700" rIns="91425" bIns="45700" anchor="b" anchorCtr="0">
            <a:noAutofit/>
          </a:bodyPr>
          <a:lstStyle/>
          <a:p>
            <a:pPr marL="0" marR="0" lvl="0" indent="0" algn="r" rtl="0">
              <a:spcBef>
                <a:spcPts val="0"/>
              </a:spcBef>
              <a:buNone/>
            </a:pPr>
            <a:r>
              <a:rPr lang="es-ES" sz="800" b="1" i="0" u="none" strike="noStrike" cap="none">
                <a:solidFill>
                  <a:srgbClr val="7F7F7F"/>
                </a:solidFill>
                <a:latin typeface="Calibri"/>
                <a:ea typeface="Calibri"/>
                <a:cs typeface="Calibri"/>
                <a:sym typeface="Calibri"/>
              </a:rPr>
              <a:t>GC-F-004 V.01</a:t>
            </a: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7" r:id="rId5"/>
    <p:sldLayoutId id="2147483658" r:id="rId6"/>
    <p:sldLayoutId id="2147483659" r:id="rId7"/>
    <p:sldLayoutId id="214748366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hyperlink" Target="MAPA%20DE%20PROCESO.docx" TargetMode="External"/><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hyperlink" Target="Formato_Anteproyecto_del_CEET%20diana.doc"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hyperlink" Target="Proyecto.xlsx" TargetMode="Externa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Requerimientos%20(1).docx"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hyperlink" Target="diagrama%20de%20gantt.xlsx" TargetMode="Externa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CASO%20DE%20USO%20EXTENDIDO.doc"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CASOS%20DE%20USO.docx" TargetMode="External"/><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hyperlink" Target="DIAGRAMA%20DE%20CLASES.docx" TargetMode="External"/><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hyperlink" Target="DIAGRAMA%20DE%20ESTADOS.docx" TargetMode="External"/><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DIAGRAMA%20DE%20SECUENCIA.docx" TargetMode="External"/><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MODELO%20ENTIDAD%20RELACI&#211;N.dia" TargetMode="External"/><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DICCIONARIO%20DE%20DATOS.docx" TargetMode="External"/><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PATRON%20DE%20DISE&#209;O.docx" TargetMode="External"/><Relationship Id="rId5" Type="http://schemas.openxmlformats.org/officeDocument/2006/relationships/image" Target="../media/image48.png"/><Relationship Id="rId4"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p:nvPr/>
        </p:nvSpPr>
        <p:spPr>
          <a:xfrm>
            <a:off x="1370051" y="2316142"/>
            <a:ext cx="4432422" cy="954107"/>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419" sz="2800" b="1" dirty="0">
                <a:solidFill>
                  <a:schemeClr val="lt1"/>
                </a:solidFill>
                <a:latin typeface="Calibri"/>
                <a:ea typeface="Calibri"/>
                <a:cs typeface="Calibri"/>
                <a:sym typeface="Calibri"/>
              </a:rPr>
              <a:t>S.O.S DOCUMENTAL</a:t>
            </a:r>
            <a:endParaRPr lang="es-ES" sz="2800" b="1" dirty="0">
              <a:solidFill>
                <a:schemeClr val="lt1"/>
              </a:solidFill>
              <a:latin typeface="Calibri"/>
              <a:ea typeface="Calibri"/>
              <a:cs typeface="Calibri"/>
              <a:sym typeface="Calibri"/>
            </a:endParaRPr>
          </a:p>
        </p:txBody>
      </p:sp>
      <p:sp>
        <p:nvSpPr>
          <p:cNvPr id="101" name="Shape 101"/>
          <p:cNvSpPr txBox="1"/>
          <p:nvPr/>
        </p:nvSpPr>
        <p:spPr>
          <a:xfrm>
            <a:off x="1464609" y="2770710"/>
            <a:ext cx="3707890"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419" sz="1800" b="1" dirty="0">
                <a:solidFill>
                  <a:srgbClr val="ACC42D"/>
                </a:solidFill>
                <a:latin typeface="Calibri"/>
                <a:ea typeface="Calibri"/>
                <a:cs typeface="Calibri"/>
                <a:sym typeface="Calibri"/>
              </a:rPr>
              <a:t>Angie Bibiana López Rivera</a:t>
            </a:r>
          </a:p>
          <a:p>
            <a:pPr marL="0" marR="0" lvl="0" indent="0" algn="l" rtl="0">
              <a:spcBef>
                <a:spcPts val="0"/>
              </a:spcBef>
              <a:buNone/>
            </a:pPr>
            <a:r>
              <a:rPr lang="es-419" sz="1800" b="1" dirty="0">
                <a:solidFill>
                  <a:srgbClr val="ACC42D"/>
                </a:solidFill>
                <a:latin typeface="Calibri"/>
                <a:ea typeface="Calibri"/>
                <a:cs typeface="Calibri"/>
                <a:sym typeface="Calibri"/>
              </a:rPr>
              <a:t>Diana Marcela Díaz Díaz</a:t>
            </a:r>
          </a:p>
          <a:p>
            <a:pPr marL="0" marR="0" lvl="0" indent="0" algn="l" rtl="0">
              <a:spcBef>
                <a:spcPts val="0"/>
              </a:spcBef>
              <a:buNone/>
            </a:pPr>
            <a:r>
              <a:rPr lang="es-419" sz="1800" b="1" dirty="0">
                <a:solidFill>
                  <a:srgbClr val="ACC42D"/>
                </a:solidFill>
                <a:latin typeface="Calibri"/>
                <a:ea typeface="Calibri"/>
                <a:cs typeface="Calibri"/>
                <a:sym typeface="Calibri"/>
              </a:rPr>
              <a:t>Nairobi Adriana Hidalgo Herrera</a:t>
            </a:r>
          </a:p>
          <a:p>
            <a:pPr marL="0" marR="0" lvl="0" indent="0" algn="l" rtl="0">
              <a:spcBef>
                <a:spcPts val="0"/>
              </a:spcBef>
              <a:buNone/>
            </a:pPr>
            <a:r>
              <a:rPr lang="es-419" sz="1800" b="1" dirty="0">
                <a:solidFill>
                  <a:srgbClr val="ACC42D"/>
                </a:solidFill>
                <a:latin typeface="Calibri"/>
                <a:ea typeface="Calibri"/>
                <a:cs typeface="Calibri"/>
                <a:sym typeface="Calibri"/>
              </a:rPr>
              <a:t>Juan Camilo </a:t>
            </a:r>
            <a:r>
              <a:rPr lang="es-419" sz="1800" b="1" dirty="0" err="1">
                <a:solidFill>
                  <a:srgbClr val="ACC42D"/>
                </a:solidFill>
                <a:latin typeface="Calibri"/>
                <a:ea typeface="Calibri"/>
                <a:cs typeface="Calibri"/>
                <a:sym typeface="Calibri"/>
              </a:rPr>
              <a:t>Rairán</a:t>
            </a:r>
            <a:r>
              <a:rPr lang="es-419" sz="1800" b="1" dirty="0">
                <a:solidFill>
                  <a:srgbClr val="ACC42D"/>
                </a:solidFill>
                <a:latin typeface="Calibri"/>
                <a:ea typeface="Calibri"/>
                <a:cs typeface="Calibri"/>
                <a:sym typeface="Calibri"/>
              </a:rPr>
              <a:t> Rodríguez</a:t>
            </a:r>
            <a:endParaRPr lang="es-ES" sz="1800" b="1" dirty="0">
              <a:solidFill>
                <a:srgbClr val="ACC42D"/>
              </a:solidFill>
              <a:latin typeface="Calibri"/>
              <a:ea typeface="Calibri"/>
              <a:cs typeface="Calibri"/>
              <a:sym typeface="Calibri"/>
            </a:endParaRPr>
          </a:p>
        </p:txBody>
      </p:sp>
      <p:pic>
        <p:nvPicPr>
          <p:cNvPr id="2" name="Imagen 1"/>
          <p:cNvPicPr>
            <a:picLocks noChangeAspect="1"/>
          </p:cNvPicPr>
          <p:nvPr/>
        </p:nvPicPr>
        <p:blipFill>
          <a:blip r:embed="rId3"/>
          <a:stretch>
            <a:fillRect/>
          </a:stretch>
        </p:blipFill>
        <p:spPr>
          <a:xfrm>
            <a:off x="2214997" y="950734"/>
            <a:ext cx="1268524" cy="127794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p:nvPr/>
        </p:nvSpPr>
        <p:spPr>
          <a:xfrm>
            <a:off x="1641071" y="1756114"/>
            <a:ext cx="5591670" cy="1107996"/>
          </a:xfrm>
          <a:prstGeom prst="rect">
            <a:avLst/>
          </a:prstGeom>
          <a:noFill/>
          <a:ln>
            <a:noFill/>
          </a:ln>
        </p:spPr>
        <p:txBody>
          <a:bodyPr wrap="square" lIns="91425" tIns="45700" rIns="91425" bIns="45700" anchor="t" anchorCtr="0">
            <a:noAutofit/>
          </a:bodyPr>
          <a:lstStyle/>
          <a:p>
            <a:pPr marL="0" marR="0" lvl="0" indent="0" algn="ctr" rtl="0">
              <a:spcBef>
                <a:spcPts val="0"/>
              </a:spcBef>
              <a:buNone/>
            </a:pPr>
            <a:r>
              <a:rPr lang="es-ES" sz="4800" b="1" dirty="0">
                <a:solidFill>
                  <a:schemeClr val="lt1"/>
                </a:solidFill>
                <a:latin typeface="Calibri"/>
                <a:ea typeface="Calibri"/>
                <a:cs typeface="Calibri"/>
                <a:sym typeface="Calibri"/>
              </a:rPr>
              <a:t>Componente</a:t>
            </a:r>
          </a:p>
          <a:p>
            <a:pPr marL="0" marR="0" lvl="0" indent="0" algn="ctr" rtl="0">
              <a:spcBef>
                <a:spcPts val="0"/>
              </a:spcBef>
              <a:buNone/>
            </a:pPr>
            <a:r>
              <a:rPr lang="es-ES" sz="4800" b="1" dirty="0">
                <a:solidFill>
                  <a:schemeClr val="lt1"/>
                </a:solidFill>
                <a:latin typeface="Calibri"/>
                <a:ea typeface="Calibri"/>
                <a:cs typeface="Calibri"/>
                <a:sym typeface="Calibri"/>
              </a:rPr>
              <a:t>Técnico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p:nvPr/>
        </p:nvSpPr>
        <p:spPr>
          <a:xfrm>
            <a:off x="533478" y="2012401"/>
            <a:ext cx="2789280" cy="1200328"/>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400" b="1" dirty="0">
                <a:solidFill>
                  <a:schemeClr val="lt1"/>
                </a:solidFill>
                <a:latin typeface="Calibri"/>
                <a:ea typeface="Calibri"/>
                <a:cs typeface="Calibri"/>
                <a:sym typeface="Calibri"/>
              </a:rPr>
              <a:t>Técnica de levantamiento de información.</a:t>
            </a:r>
          </a:p>
        </p:txBody>
      </p:sp>
      <p:pic>
        <p:nvPicPr>
          <p:cNvPr id="231" name="Shape 231"/>
          <p:cNvPicPr preferRelativeResize="0"/>
          <p:nvPr/>
        </p:nvPicPr>
        <p:blipFill rotWithShape="1">
          <a:blip r:embed="rId3">
            <a:alphaModFix/>
          </a:blip>
          <a:srcRect/>
          <a:stretch/>
        </p:blipFill>
        <p:spPr>
          <a:xfrm>
            <a:off x="613148" y="1769688"/>
            <a:ext cx="990600" cy="50800"/>
          </a:xfrm>
          <a:prstGeom prst="rect">
            <a:avLst/>
          </a:prstGeom>
          <a:noFill/>
          <a:ln>
            <a:noFill/>
          </a:ln>
        </p:spPr>
      </p:pic>
      <p:sp>
        <p:nvSpPr>
          <p:cNvPr id="232" name="Shape 232"/>
          <p:cNvSpPr txBox="1"/>
          <p:nvPr/>
        </p:nvSpPr>
        <p:spPr>
          <a:xfrm>
            <a:off x="4409348" y="1531803"/>
            <a:ext cx="2591262"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800" b="1" dirty="0">
              <a:solidFill>
                <a:srgbClr val="5E5C5D"/>
              </a:solidFill>
              <a:latin typeface="Calibri"/>
              <a:ea typeface="Calibri"/>
              <a:cs typeface="Calibri"/>
              <a:sym typeface="Calibri"/>
            </a:endParaRPr>
          </a:p>
        </p:txBody>
      </p:sp>
      <p:sp>
        <p:nvSpPr>
          <p:cNvPr id="233" name="Shape 233"/>
          <p:cNvSpPr txBox="1"/>
          <p:nvPr/>
        </p:nvSpPr>
        <p:spPr>
          <a:xfrm>
            <a:off x="4409348" y="1901135"/>
            <a:ext cx="3885416" cy="181588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400" dirty="0">
              <a:solidFill>
                <a:srgbClr val="5E5C5D"/>
              </a:solidFill>
              <a:latin typeface="Calibri"/>
              <a:ea typeface="Calibri"/>
              <a:cs typeface="Calibri"/>
              <a:sym typeface="Calibri"/>
            </a:endParaRPr>
          </a:p>
          <a:p>
            <a:pPr marL="285750" marR="0" lvl="0" indent="-285750" rtl="0">
              <a:spcBef>
                <a:spcPts val="0"/>
              </a:spcBef>
              <a:buFont typeface="Arial" panose="020B0604020202020204" pitchFamily="34" charset="0"/>
              <a:buChar char="•"/>
            </a:pPr>
            <a:r>
              <a:rPr lang="es-ES" sz="3200" dirty="0">
                <a:solidFill>
                  <a:srgbClr val="5E5C5D"/>
                </a:solidFill>
                <a:latin typeface="Calibri"/>
                <a:ea typeface="Calibri"/>
                <a:cs typeface="Calibri"/>
                <a:sym typeface="Calibri"/>
              </a:rPr>
              <a:t>Encuesta</a:t>
            </a:r>
          </a:p>
          <a:p>
            <a:pPr marL="285750" marR="0" lvl="0" indent="-285750" rtl="0">
              <a:spcBef>
                <a:spcPts val="0"/>
              </a:spcBef>
              <a:buFont typeface="Arial" panose="020B0604020202020204" pitchFamily="34" charset="0"/>
              <a:buChar char="•"/>
            </a:pPr>
            <a:r>
              <a:rPr lang="es-ES" sz="3200" dirty="0">
                <a:solidFill>
                  <a:srgbClr val="5E5C5D"/>
                </a:solidFill>
                <a:latin typeface="Calibri"/>
                <a:ea typeface="Calibri"/>
                <a:cs typeface="Calibri"/>
                <a:sym typeface="Calibri"/>
              </a:rPr>
              <a:t>Observación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p:nvPr/>
        </p:nvSpPr>
        <p:spPr>
          <a:xfrm>
            <a:off x="553338" y="162651"/>
            <a:ext cx="281288"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800" b="1" dirty="0">
              <a:solidFill>
                <a:srgbClr val="E8E6E8"/>
              </a:solidFill>
              <a:latin typeface="Calibri"/>
              <a:ea typeface="Calibri"/>
              <a:cs typeface="Calibri"/>
              <a:sym typeface="Calibri"/>
            </a:endParaRPr>
          </a:p>
        </p:txBody>
      </p:sp>
      <p:pic>
        <p:nvPicPr>
          <p:cNvPr id="240" name="Shape 240"/>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41" name="Shape 241"/>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INDICADOR</a:t>
            </a:r>
          </a:p>
          <a:p>
            <a:pPr marL="0" marR="0" lvl="0" indent="0" algn="l" rtl="0">
              <a:spcBef>
                <a:spcPts val="0"/>
              </a:spcBef>
              <a:buNone/>
            </a:pPr>
            <a:r>
              <a:rPr lang="es-ES" sz="2000" b="1" dirty="0">
                <a:solidFill>
                  <a:srgbClr val="E8E6E8"/>
                </a:solidFill>
                <a:latin typeface="Calibri"/>
                <a:ea typeface="Calibri"/>
                <a:cs typeface="Calibri"/>
                <a:sym typeface="Calibri"/>
              </a:rPr>
              <a:t>Componente técnico</a:t>
            </a:r>
          </a:p>
        </p:txBody>
      </p:sp>
      <p:sp>
        <p:nvSpPr>
          <p:cNvPr id="242" name="Shape 242"/>
          <p:cNvSpPr txBox="1"/>
          <p:nvPr/>
        </p:nvSpPr>
        <p:spPr>
          <a:xfrm>
            <a:off x="703727" y="1808379"/>
            <a:ext cx="2591262"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chemeClr val="tx1"/>
                </a:solidFill>
                <a:latin typeface="Calibri"/>
                <a:ea typeface="Calibri"/>
                <a:cs typeface="Calibri"/>
                <a:sym typeface="Calibri"/>
              </a:rPr>
              <a:t>Encuestas</a:t>
            </a:r>
          </a:p>
        </p:txBody>
      </p:sp>
      <p:sp>
        <p:nvSpPr>
          <p:cNvPr id="243" name="Shape 243"/>
          <p:cNvSpPr txBox="1"/>
          <p:nvPr/>
        </p:nvSpPr>
        <p:spPr>
          <a:xfrm>
            <a:off x="990199" y="1552505"/>
            <a:ext cx="2591262" cy="33855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b="1" dirty="0">
              <a:solidFill>
                <a:srgbClr val="1D9A88"/>
              </a:solidFill>
              <a:latin typeface="Calibri"/>
              <a:ea typeface="Calibri"/>
              <a:cs typeface="Calibri"/>
              <a:sym typeface="Calibri"/>
            </a:endParaRPr>
          </a:p>
        </p:txBody>
      </p:sp>
      <p:sp>
        <p:nvSpPr>
          <p:cNvPr id="245" name="Shape 245"/>
          <p:cNvSpPr txBox="1"/>
          <p:nvPr/>
        </p:nvSpPr>
        <p:spPr>
          <a:xfrm>
            <a:off x="703727" y="2420685"/>
            <a:ext cx="4270913" cy="2619148"/>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1600" dirty="0">
                <a:solidFill>
                  <a:srgbClr val="5E5C5D"/>
                </a:solidFill>
                <a:latin typeface="Calibri"/>
                <a:ea typeface="Calibri"/>
                <a:cs typeface="Calibri"/>
                <a:sym typeface="Calibri"/>
              </a:rPr>
              <a:t>Por medio de esta técnica de recolección se llego a  la conclusión de que el sitio web de documentación es totalmente viable además de que las empresas día a día están requiriendo cambiar lo convencional por lo tecnológico.</a:t>
            </a:r>
          </a:p>
        </p:txBody>
      </p:sp>
      <p:pic>
        <p:nvPicPr>
          <p:cNvPr id="2" name="Imagen 1">
            <a:extLst>
              <a:ext uri="{FF2B5EF4-FFF2-40B4-BE49-F238E27FC236}">
                <a16:creationId xmlns:a16="http://schemas.microsoft.com/office/drawing/2014/main" id="{BF59E87F-767C-447A-B698-40B74D5C6F6E}"/>
              </a:ext>
            </a:extLst>
          </p:cNvPr>
          <p:cNvPicPr>
            <a:picLocks noChangeAspect="1"/>
          </p:cNvPicPr>
          <p:nvPr/>
        </p:nvPicPr>
        <p:blipFill>
          <a:blip r:embed="rId4"/>
          <a:stretch>
            <a:fillRect/>
          </a:stretch>
        </p:blipFill>
        <p:spPr>
          <a:xfrm>
            <a:off x="5481062" y="1996293"/>
            <a:ext cx="3163207" cy="222830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p:nvPr/>
        </p:nvSpPr>
        <p:spPr>
          <a:xfrm>
            <a:off x="1108448" y="2288787"/>
            <a:ext cx="2084003" cy="520289"/>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419" sz="2400" b="1" dirty="0">
                <a:solidFill>
                  <a:schemeClr val="lt1"/>
                </a:solidFill>
                <a:latin typeface="Calibri"/>
                <a:ea typeface="Calibri"/>
                <a:cs typeface="Calibri"/>
                <a:sym typeface="Calibri"/>
              </a:rPr>
              <a:t>Encuesta #1</a:t>
            </a:r>
            <a:endParaRPr lang="es-ES" sz="2400" b="1" dirty="0">
              <a:solidFill>
                <a:schemeClr val="lt1"/>
              </a:solidFill>
              <a:latin typeface="Calibri"/>
              <a:ea typeface="Calibri"/>
              <a:cs typeface="Calibri"/>
              <a:sym typeface="Calibri"/>
            </a:endParaRPr>
          </a:p>
        </p:txBody>
      </p:sp>
      <p:sp>
        <p:nvSpPr>
          <p:cNvPr id="232" name="Shape 232"/>
          <p:cNvSpPr txBox="1"/>
          <p:nvPr/>
        </p:nvSpPr>
        <p:spPr>
          <a:xfrm>
            <a:off x="4409348" y="1531803"/>
            <a:ext cx="2591262"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800" b="1" dirty="0">
              <a:solidFill>
                <a:srgbClr val="5E5C5D"/>
              </a:solidFill>
              <a:latin typeface="Calibri"/>
              <a:ea typeface="Calibri"/>
              <a:cs typeface="Calibri"/>
              <a:sym typeface="Calibri"/>
            </a:endParaRPr>
          </a:p>
        </p:txBody>
      </p:sp>
      <p:sp>
        <p:nvSpPr>
          <p:cNvPr id="233" name="Shape 233"/>
          <p:cNvSpPr txBox="1"/>
          <p:nvPr/>
        </p:nvSpPr>
        <p:spPr>
          <a:xfrm>
            <a:off x="3762271" y="1782724"/>
            <a:ext cx="3885416" cy="181588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400" dirty="0">
              <a:solidFill>
                <a:srgbClr val="5E5C5D"/>
              </a:solidFill>
              <a:latin typeface="Calibri"/>
              <a:ea typeface="Calibri"/>
              <a:cs typeface="Calibri"/>
              <a:sym typeface="Calibri"/>
            </a:endParaRPr>
          </a:p>
        </p:txBody>
      </p:sp>
      <p:pic>
        <p:nvPicPr>
          <p:cNvPr id="3" name="Imagen 2"/>
          <p:cNvPicPr>
            <a:picLocks noChangeAspect="1"/>
          </p:cNvPicPr>
          <p:nvPr/>
        </p:nvPicPr>
        <p:blipFill>
          <a:blip r:embed="rId3"/>
          <a:stretch>
            <a:fillRect/>
          </a:stretch>
        </p:blipFill>
        <p:spPr>
          <a:xfrm>
            <a:off x="4152790" y="0"/>
            <a:ext cx="4517564" cy="5143500"/>
          </a:xfrm>
          <a:prstGeom prst="rect">
            <a:avLst/>
          </a:prstGeom>
        </p:spPr>
      </p:pic>
    </p:spTree>
    <p:extLst>
      <p:ext uri="{BB962C8B-B14F-4D97-AF65-F5344CB8AC3E}">
        <p14:creationId xmlns:p14="http://schemas.microsoft.com/office/powerpoint/2010/main" val="1829748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p:nvPr/>
        </p:nvSpPr>
        <p:spPr>
          <a:xfrm>
            <a:off x="1108448" y="2288787"/>
            <a:ext cx="2084003" cy="520289"/>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419" sz="2400" b="1" dirty="0">
                <a:solidFill>
                  <a:schemeClr val="lt1"/>
                </a:solidFill>
                <a:latin typeface="Calibri"/>
                <a:ea typeface="Calibri"/>
                <a:cs typeface="Calibri"/>
                <a:sym typeface="Calibri"/>
              </a:rPr>
              <a:t>Encuesta #2</a:t>
            </a:r>
            <a:endParaRPr lang="es-ES" sz="2400" b="1" dirty="0">
              <a:solidFill>
                <a:schemeClr val="lt1"/>
              </a:solidFill>
              <a:latin typeface="Calibri"/>
              <a:ea typeface="Calibri"/>
              <a:cs typeface="Calibri"/>
              <a:sym typeface="Calibri"/>
            </a:endParaRPr>
          </a:p>
        </p:txBody>
      </p:sp>
      <p:sp>
        <p:nvSpPr>
          <p:cNvPr id="232" name="Shape 232"/>
          <p:cNvSpPr txBox="1"/>
          <p:nvPr/>
        </p:nvSpPr>
        <p:spPr>
          <a:xfrm>
            <a:off x="4409348" y="1531803"/>
            <a:ext cx="2591262"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800" b="1" dirty="0">
              <a:solidFill>
                <a:srgbClr val="5E5C5D"/>
              </a:solidFill>
              <a:latin typeface="Calibri"/>
              <a:ea typeface="Calibri"/>
              <a:cs typeface="Calibri"/>
              <a:sym typeface="Calibri"/>
            </a:endParaRPr>
          </a:p>
        </p:txBody>
      </p:sp>
      <p:sp>
        <p:nvSpPr>
          <p:cNvPr id="233" name="Shape 233"/>
          <p:cNvSpPr txBox="1"/>
          <p:nvPr/>
        </p:nvSpPr>
        <p:spPr>
          <a:xfrm>
            <a:off x="3762271" y="1782724"/>
            <a:ext cx="3885416" cy="181588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400" dirty="0">
              <a:solidFill>
                <a:srgbClr val="5E5C5D"/>
              </a:solidFill>
              <a:latin typeface="Calibri"/>
              <a:ea typeface="Calibri"/>
              <a:cs typeface="Calibri"/>
              <a:sym typeface="Calibri"/>
            </a:endParaRPr>
          </a:p>
        </p:txBody>
      </p:sp>
      <p:pic>
        <p:nvPicPr>
          <p:cNvPr id="2" name="Imagen 1"/>
          <p:cNvPicPr>
            <a:picLocks noChangeAspect="1"/>
          </p:cNvPicPr>
          <p:nvPr/>
        </p:nvPicPr>
        <p:blipFill>
          <a:blip r:embed="rId3"/>
          <a:stretch>
            <a:fillRect/>
          </a:stretch>
        </p:blipFill>
        <p:spPr>
          <a:xfrm>
            <a:off x="4065637" y="0"/>
            <a:ext cx="4413941" cy="5143500"/>
          </a:xfrm>
          <a:prstGeom prst="rect">
            <a:avLst/>
          </a:prstGeom>
        </p:spPr>
      </p:pic>
    </p:spTree>
    <p:extLst>
      <p:ext uri="{BB962C8B-B14F-4D97-AF65-F5344CB8AC3E}">
        <p14:creationId xmlns:p14="http://schemas.microsoft.com/office/powerpoint/2010/main" val="3284680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p:nvPr/>
        </p:nvSpPr>
        <p:spPr>
          <a:xfrm>
            <a:off x="553338" y="162651"/>
            <a:ext cx="281288"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800" b="1" dirty="0">
              <a:solidFill>
                <a:srgbClr val="E8E6E8"/>
              </a:solidFill>
              <a:latin typeface="Calibri"/>
              <a:ea typeface="Calibri"/>
              <a:cs typeface="Calibri"/>
              <a:sym typeface="Calibri"/>
            </a:endParaRPr>
          </a:p>
        </p:txBody>
      </p:sp>
      <p:pic>
        <p:nvPicPr>
          <p:cNvPr id="240" name="Shape 240"/>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41" name="Shape 241"/>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INDICADOR</a:t>
            </a:r>
          </a:p>
          <a:p>
            <a:pPr marL="0" marR="0" lvl="0" indent="0" algn="l" rtl="0">
              <a:spcBef>
                <a:spcPts val="0"/>
              </a:spcBef>
              <a:buNone/>
            </a:pPr>
            <a:r>
              <a:rPr lang="es-ES" sz="2000" b="1" dirty="0">
                <a:solidFill>
                  <a:srgbClr val="E8E6E8"/>
                </a:solidFill>
                <a:latin typeface="Calibri"/>
                <a:ea typeface="Calibri"/>
                <a:cs typeface="Calibri"/>
                <a:sym typeface="Calibri"/>
              </a:rPr>
              <a:t>Componente técnico</a:t>
            </a:r>
          </a:p>
        </p:txBody>
      </p:sp>
      <p:sp>
        <p:nvSpPr>
          <p:cNvPr id="242" name="Shape 242"/>
          <p:cNvSpPr txBox="1"/>
          <p:nvPr/>
        </p:nvSpPr>
        <p:spPr>
          <a:xfrm>
            <a:off x="594778" y="942628"/>
            <a:ext cx="2591262"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chemeClr val="tx1"/>
                </a:solidFill>
                <a:latin typeface="Calibri"/>
                <a:ea typeface="Calibri"/>
                <a:cs typeface="Calibri"/>
                <a:sym typeface="Calibri"/>
              </a:rPr>
              <a:t>Encuestas</a:t>
            </a:r>
          </a:p>
        </p:txBody>
      </p:sp>
      <p:sp>
        <p:nvSpPr>
          <p:cNvPr id="243" name="Shape 243"/>
          <p:cNvSpPr txBox="1"/>
          <p:nvPr/>
        </p:nvSpPr>
        <p:spPr>
          <a:xfrm>
            <a:off x="1967490" y="2169588"/>
            <a:ext cx="2591262" cy="33855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b="1" dirty="0">
              <a:solidFill>
                <a:srgbClr val="1D9A88"/>
              </a:solidFill>
              <a:latin typeface="Calibri"/>
              <a:ea typeface="Calibri"/>
              <a:cs typeface="Calibri"/>
              <a:sym typeface="Calibri"/>
            </a:endParaRPr>
          </a:p>
        </p:txBody>
      </p:sp>
      <p:sp>
        <p:nvSpPr>
          <p:cNvPr id="245" name="Shape 245"/>
          <p:cNvSpPr txBox="1"/>
          <p:nvPr/>
        </p:nvSpPr>
        <p:spPr>
          <a:xfrm>
            <a:off x="703727" y="2420685"/>
            <a:ext cx="4270913" cy="2619148"/>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dirty="0">
              <a:solidFill>
                <a:srgbClr val="5E5C5D"/>
              </a:solidFill>
              <a:latin typeface="Calibri"/>
              <a:ea typeface="Calibri"/>
              <a:cs typeface="Calibri"/>
              <a:sym typeface="Calibri"/>
            </a:endParaRPr>
          </a:p>
        </p:txBody>
      </p:sp>
      <p:sp>
        <p:nvSpPr>
          <p:cNvPr id="4" name="AutoShape 2" descr="Gráfico de respuestas de formularios. Título de la pregunta: 1. Que navegador utiliza usualmente . Número de respuestas: 18 respuestas."/>
          <p:cNvSpPr>
            <a:spLocks noChangeAspect="1" noChangeArrowheads="1"/>
          </p:cNvSpPr>
          <p:nvPr/>
        </p:nvSpPr>
        <p:spPr bwMode="auto">
          <a:xfrm>
            <a:off x="144463" y="84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Gráfico de respuestas de formularios. Título de la pregunta: 1. Que navegador utiliza usualmente . Número de respuestas: 18 respuestas."/>
          <p:cNvSpPr>
            <a:spLocks noChangeAspect="1" noChangeArrowheads="1"/>
          </p:cNvSpPr>
          <p:nvPr/>
        </p:nvSpPr>
        <p:spPr bwMode="auto">
          <a:xfrm>
            <a:off x="2958321" y="245443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6" name="Imagen 5"/>
          <p:cNvPicPr>
            <a:picLocks noChangeAspect="1"/>
          </p:cNvPicPr>
          <p:nvPr/>
        </p:nvPicPr>
        <p:blipFill>
          <a:blip r:embed="rId4"/>
          <a:stretch>
            <a:fillRect/>
          </a:stretch>
        </p:blipFill>
        <p:spPr>
          <a:xfrm>
            <a:off x="579634" y="1284587"/>
            <a:ext cx="3562920" cy="1895003"/>
          </a:xfrm>
          <a:prstGeom prst="rect">
            <a:avLst/>
          </a:prstGeom>
        </p:spPr>
      </p:pic>
      <p:pic>
        <p:nvPicPr>
          <p:cNvPr id="7" name="Imagen 6"/>
          <p:cNvPicPr>
            <a:picLocks noChangeAspect="1"/>
          </p:cNvPicPr>
          <p:nvPr/>
        </p:nvPicPr>
        <p:blipFill>
          <a:blip r:embed="rId5"/>
          <a:stretch>
            <a:fillRect/>
          </a:stretch>
        </p:blipFill>
        <p:spPr>
          <a:xfrm>
            <a:off x="4558752" y="1299664"/>
            <a:ext cx="3519375" cy="1864848"/>
          </a:xfrm>
          <a:prstGeom prst="rect">
            <a:avLst/>
          </a:prstGeom>
        </p:spPr>
      </p:pic>
      <p:pic>
        <p:nvPicPr>
          <p:cNvPr id="8" name="Imagen 7"/>
          <p:cNvPicPr>
            <a:picLocks noChangeAspect="1"/>
          </p:cNvPicPr>
          <p:nvPr/>
        </p:nvPicPr>
        <p:blipFill>
          <a:blip r:embed="rId6"/>
          <a:stretch>
            <a:fillRect/>
          </a:stretch>
        </p:blipFill>
        <p:spPr>
          <a:xfrm>
            <a:off x="580177" y="3114007"/>
            <a:ext cx="3562377" cy="1914806"/>
          </a:xfrm>
          <a:prstGeom prst="rect">
            <a:avLst/>
          </a:prstGeom>
        </p:spPr>
      </p:pic>
      <p:pic>
        <p:nvPicPr>
          <p:cNvPr id="9" name="Imagen 8"/>
          <p:cNvPicPr>
            <a:picLocks noChangeAspect="1"/>
          </p:cNvPicPr>
          <p:nvPr/>
        </p:nvPicPr>
        <p:blipFill>
          <a:blip r:embed="rId7"/>
          <a:stretch>
            <a:fillRect/>
          </a:stretch>
        </p:blipFill>
        <p:spPr>
          <a:xfrm>
            <a:off x="4569942" y="3097703"/>
            <a:ext cx="3508185" cy="1931110"/>
          </a:xfrm>
          <a:prstGeom prst="rect">
            <a:avLst/>
          </a:prstGeom>
        </p:spPr>
      </p:pic>
    </p:spTree>
    <p:extLst>
      <p:ext uri="{BB962C8B-B14F-4D97-AF65-F5344CB8AC3E}">
        <p14:creationId xmlns:p14="http://schemas.microsoft.com/office/powerpoint/2010/main" val="829127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40" name="Shape 240"/>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41" name="Shape 241"/>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INDICADOR</a:t>
            </a:r>
          </a:p>
          <a:p>
            <a:pPr marL="0" marR="0" lvl="0" indent="0" algn="l" rtl="0">
              <a:spcBef>
                <a:spcPts val="0"/>
              </a:spcBef>
              <a:buNone/>
            </a:pPr>
            <a:r>
              <a:rPr lang="es-ES" sz="2000" b="1" dirty="0">
                <a:solidFill>
                  <a:srgbClr val="E8E6E8"/>
                </a:solidFill>
                <a:latin typeface="Calibri"/>
                <a:ea typeface="Calibri"/>
                <a:cs typeface="Calibri"/>
                <a:sym typeface="Calibri"/>
              </a:rPr>
              <a:t>Componente técnico</a:t>
            </a:r>
          </a:p>
        </p:txBody>
      </p:sp>
      <p:sp>
        <p:nvSpPr>
          <p:cNvPr id="242" name="Shape 242"/>
          <p:cNvSpPr txBox="1"/>
          <p:nvPr/>
        </p:nvSpPr>
        <p:spPr>
          <a:xfrm>
            <a:off x="594778" y="942628"/>
            <a:ext cx="2591262"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chemeClr val="tx1"/>
                </a:solidFill>
                <a:latin typeface="Calibri"/>
                <a:ea typeface="Calibri"/>
                <a:cs typeface="Calibri"/>
                <a:sym typeface="Calibri"/>
              </a:rPr>
              <a:t>Encuestas</a:t>
            </a:r>
          </a:p>
        </p:txBody>
      </p:sp>
      <p:sp>
        <p:nvSpPr>
          <p:cNvPr id="243" name="Shape 243"/>
          <p:cNvSpPr txBox="1"/>
          <p:nvPr/>
        </p:nvSpPr>
        <p:spPr>
          <a:xfrm>
            <a:off x="1967490" y="2169588"/>
            <a:ext cx="2591262" cy="33855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b="1" dirty="0">
              <a:solidFill>
                <a:srgbClr val="1D9A88"/>
              </a:solidFill>
              <a:latin typeface="Calibri"/>
              <a:ea typeface="Calibri"/>
              <a:cs typeface="Calibri"/>
              <a:sym typeface="Calibri"/>
            </a:endParaRPr>
          </a:p>
        </p:txBody>
      </p:sp>
      <p:sp>
        <p:nvSpPr>
          <p:cNvPr id="245" name="Shape 245"/>
          <p:cNvSpPr txBox="1"/>
          <p:nvPr/>
        </p:nvSpPr>
        <p:spPr>
          <a:xfrm>
            <a:off x="703727" y="2420685"/>
            <a:ext cx="4270913" cy="2619148"/>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dirty="0">
              <a:solidFill>
                <a:srgbClr val="5E5C5D"/>
              </a:solidFill>
              <a:latin typeface="Calibri"/>
              <a:ea typeface="Calibri"/>
              <a:cs typeface="Calibri"/>
              <a:sym typeface="Calibri"/>
            </a:endParaRPr>
          </a:p>
        </p:txBody>
      </p:sp>
      <p:sp>
        <p:nvSpPr>
          <p:cNvPr id="4" name="AutoShape 2" descr="Gráfico de respuestas de formularios. Título de la pregunta: 1. Que navegador utiliza usualmente . Número de respuestas: 18 respuestas."/>
          <p:cNvSpPr>
            <a:spLocks noChangeAspect="1" noChangeArrowheads="1"/>
          </p:cNvSpPr>
          <p:nvPr/>
        </p:nvSpPr>
        <p:spPr bwMode="auto">
          <a:xfrm>
            <a:off x="144463" y="84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Gráfico de respuestas de formularios. Título de la pregunta: 1. Que navegador utiliza usualmente . Número de respuestas: 18 respuestas."/>
          <p:cNvSpPr>
            <a:spLocks noChangeAspect="1" noChangeArrowheads="1"/>
          </p:cNvSpPr>
          <p:nvPr/>
        </p:nvSpPr>
        <p:spPr bwMode="auto">
          <a:xfrm>
            <a:off x="2958321" y="245443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 name="Imagen 1"/>
          <p:cNvPicPr>
            <a:picLocks noChangeAspect="1"/>
          </p:cNvPicPr>
          <p:nvPr/>
        </p:nvPicPr>
        <p:blipFill>
          <a:blip r:embed="rId4"/>
          <a:stretch>
            <a:fillRect/>
          </a:stretch>
        </p:blipFill>
        <p:spPr>
          <a:xfrm>
            <a:off x="573462" y="1299664"/>
            <a:ext cx="3569091" cy="1819130"/>
          </a:xfrm>
          <a:prstGeom prst="rect">
            <a:avLst/>
          </a:prstGeom>
        </p:spPr>
      </p:pic>
      <p:pic>
        <p:nvPicPr>
          <p:cNvPr id="3" name="Imagen 2"/>
          <p:cNvPicPr>
            <a:picLocks noChangeAspect="1"/>
          </p:cNvPicPr>
          <p:nvPr/>
        </p:nvPicPr>
        <p:blipFill>
          <a:blip r:embed="rId5"/>
          <a:stretch>
            <a:fillRect/>
          </a:stretch>
        </p:blipFill>
        <p:spPr>
          <a:xfrm>
            <a:off x="4558751" y="1299663"/>
            <a:ext cx="3519375" cy="2015859"/>
          </a:xfrm>
          <a:prstGeom prst="rect">
            <a:avLst/>
          </a:prstGeom>
        </p:spPr>
      </p:pic>
      <p:pic>
        <p:nvPicPr>
          <p:cNvPr id="10" name="Imagen 9"/>
          <p:cNvPicPr>
            <a:picLocks noChangeAspect="1"/>
          </p:cNvPicPr>
          <p:nvPr/>
        </p:nvPicPr>
        <p:blipFill>
          <a:blip r:embed="rId6"/>
          <a:stretch>
            <a:fillRect/>
          </a:stretch>
        </p:blipFill>
        <p:spPr>
          <a:xfrm>
            <a:off x="553338" y="2904957"/>
            <a:ext cx="3600406" cy="1982808"/>
          </a:xfrm>
          <a:prstGeom prst="rect">
            <a:avLst/>
          </a:prstGeom>
        </p:spPr>
      </p:pic>
      <p:pic>
        <p:nvPicPr>
          <p:cNvPr id="11" name="Imagen 10"/>
          <p:cNvPicPr>
            <a:picLocks noChangeAspect="1"/>
          </p:cNvPicPr>
          <p:nvPr/>
        </p:nvPicPr>
        <p:blipFill>
          <a:blip r:embed="rId7"/>
          <a:stretch>
            <a:fillRect/>
          </a:stretch>
        </p:blipFill>
        <p:spPr>
          <a:xfrm>
            <a:off x="4612838" y="3079557"/>
            <a:ext cx="3447250" cy="1860834"/>
          </a:xfrm>
          <a:prstGeom prst="rect">
            <a:avLst/>
          </a:prstGeom>
        </p:spPr>
      </p:pic>
    </p:spTree>
    <p:extLst>
      <p:ext uri="{BB962C8B-B14F-4D97-AF65-F5344CB8AC3E}">
        <p14:creationId xmlns:p14="http://schemas.microsoft.com/office/powerpoint/2010/main" val="1551264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40" name="Shape 240"/>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41" name="Shape 241"/>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INDICADOR</a:t>
            </a:r>
          </a:p>
          <a:p>
            <a:pPr marL="0" marR="0" lvl="0" indent="0" algn="l" rtl="0">
              <a:spcBef>
                <a:spcPts val="0"/>
              </a:spcBef>
              <a:buNone/>
            </a:pPr>
            <a:r>
              <a:rPr lang="es-ES" sz="2000" b="1" dirty="0">
                <a:solidFill>
                  <a:srgbClr val="E8E6E8"/>
                </a:solidFill>
                <a:latin typeface="Calibri"/>
                <a:ea typeface="Calibri"/>
                <a:cs typeface="Calibri"/>
                <a:sym typeface="Calibri"/>
              </a:rPr>
              <a:t>Componente técnico</a:t>
            </a:r>
          </a:p>
        </p:txBody>
      </p:sp>
      <p:sp>
        <p:nvSpPr>
          <p:cNvPr id="242" name="Shape 242"/>
          <p:cNvSpPr txBox="1"/>
          <p:nvPr/>
        </p:nvSpPr>
        <p:spPr>
          <a:xfrm>
            <a:off x="594778" y="942628"/>
            <a:ext cx="2591262"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chemeClr val="tx1"/>
                </a:solidFill>
                <a:latin typeface="Calibri"/>
                <a:ea typeface="Calibri"/>
                <a:cs typeface="Calibri"/>
                <a:sym typeface="Calibri"/>
              </a:rPr>
              <a:t>Encuestas</a:t>
            </a:r>
          </a:p>
        </p:txBody>
      </p:sp>
      <p:sp>
        <p:nvSpPr>
          <p:cNvPr id="243" name="Shape 243"/>
          <p:cNvSpPr txBox="1"/>
          <p:nvPr/>
        </p:nvSpPr>
        <p:spPr>
          <a:xfrm>
            <a:off x="1967490" y="2169588"/>
            <a:ext cx="2591262" cy="33855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b="1" dirty="0">
              <a:solidFill>
                <a:srgbClr val="1D9A88"/>
              </a:solidFill>
              <a:latin typeface="Calibri"/>
              <a:ea typeface="Calibri"/>
              <a:cs typeface="Calibri"/>
              <a:sym typeface="Calibri"/>
            </a:endParaRPr>
          </a:p>
        </p:txBody>
      </p:sp>
      <p:sp>
        <p:nvSpPr>
          <p:cNvPr id="245" name="Shape 245"/>
          <p:cNvSpPr txBox="1"/>
          <p:nvPr/>
        </p:nvSpPr>
        <p:spPr>
          <a:xfrm>
            <a:off x="703727" y="2420685"/>
            <a:ext cx="4270913" cy="2619148"/>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dirty="0">
              <a:solidFill>
                <a:srgbClr val="5E5C5D"/>
              </a:solidFill>
              <a:latin typeface="Calibri"/>
              <a:ea typeface="Calibri"/>
              <a:cs typeface="Calibri"/>
              <a:sym typeface="Calibri"/>
            </a:endParaRPr>
          </a:p>
        </p:txBody>
      </p:sp>
      <p:sp>
        <p:nvSpPr>
          <p:cNvPr id="4" name="AutoShape 2" descr="Gráfico de respuestas de formularios. Título de la pregunta: 1. Que navegador utiliza usualmente . Número de respuestas: 18 respuestas."/>
          <p:cNvSpPr>
            <a:spLocks noChangeAspect="1" noChangeArrowheads="1"/>
          </p:cNvSpPr>
          <p:nvPr/>
        </p:nvSpPr>
        <p:spPr bwMode="auto">
          <a:xfrm>
            <a:off x="144463" y="84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Gráfico de respuestas de formularios. Título de la pregunta: 1. Que navegador utiliza usualmente . Número de respuestas: 18 respuestas."/>
          <p:cNvSpPr>
            <a:spLocks noChangeAspect="1" noChangeArrowheads="1"/>
          </p:cNvSpPr>
          <p:nvPr/>
        </p:nvSpPr>
        <p:spPr bwMode="auto">
          <a:xfrm>
            <a:off x="2958321" y="245443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6" name="Imagen 5"/>
          <p:cNvPicPr>
            <a:picLocks noChangeAspect="1"/>
          </p:cNvPicPr>
          <p:nvPr/>
        </p:nvPicPr>
        <p:blipFill>
          <a:blip r:embed="rId4"/>
          <a:stretch>
            <a:fillRect/>
          </a:stretch>
        </p:blipFill>
        <p:spPr>
          <a:xfrm>
            <a:off x="693981" y="1369451"/>
            <a:ext cx="3608303" cy="1860552"/>
          </a:xfrm>
          <a:prstGeom prst="rect">
            <a:avLst/>
          </a:prstGeom>
        </p:spPr>
      </p:pic>
      <p:pic>
        <p:nvPicPr>
          <p:cNvPr id="7" name="Imagen 6"/>
          <p:cNvPicPr>
            <a:picLocks noChangeAspect="1"/>
          </p:cNvPicPr>
          <p:nvPr/>
        </p:nvPicPr>
        <p:blipFill>
          <a:blip r:embed="rId5"/>
          <a:stretch>
            <a:fillRect/>
          </a:stretch>
        </p:blipFill>
        <p:spPr>
          <a:xfrm>
            <a:off x="4466744" y="3083838"/>
            <a:ext cx="3769433" cy="1836819"/>
          </a:xfrm>
          <a:prstGeom prst="rect">
            <a:avLst/>
          </a:prstGeom>
        </p:spPr>
      </p:pic>
    </p:spTree>
    <p:extLst>
      <p:ext uri="{BB962C8B-B14F-4D97-AF65-F5344CB8AC3E}">
        <p14:creationId xmlns:p14="http://schemas.microsoft.com/office/powerpoint/2010/main" val="2830289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41"/>
          <p:cNvSpPr txBox="1"/>
          <p:nvPr/>
        </p:nvSpPr>
        <p:spPr>
          <a:xfrm>
            <a:off x="960896" y="252973"/>
            <a:ext cx="2037341" cy="558019"/>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Mapa de proceso</a:t>
            </a:r>
          </a:p>
        </p:txBody>
      </p:sp>
      <p:pic>
        <p:nvPicPr>
          <p:cNvPr id="8" name="Imagen 7"/>
          <p:cNvPicPr>
            <a:picLocks noChangeAspect="1"/>
          </p:cNvPicPr>
          <p:nvPr/>
        </p:nvPicPr>
        <p:blipFill>
          <a:blip r:embed="rId2"/>
          <a:stretch>
            <a:fillRect/>
          </a:stretch>
        </p:blipFill>
        <p:spPr>
          <a:xfrm>
            <a:off x="897397" y="994488"/>
            <a:ext cx="8050659" cy="4314630"/>
          </a:xfrm>
          <a:prstGeom prst="rect">
            <a:avLst/>
          </a:prstGeom>
        </p:spPr>
      </p:pic>
      <p:sp>
        <p:nvSpPr>
          <p:cNvPr id="6" name="CuadroTexto 5">
            <a:extLst>
              <a:ext uri="{FF2B5EF4-FFF2-40B4-BE49-F238E27FC236}">
                <a16:creationId xmlns:a16="http://schemas.microsoft.com/office/drawing/2014/main" id="{A4DF0EEB-9A10-4C0E-9DC0-C3AC87425A05}"/>
              </a:ext>
            </a:extLst>
          </p:cNvPr>
          <p:cNvSpPr txBox="1"/>
          <p:nvPr/>
        </p:nvSpPr>
        <p:spPr>
          <a:xfrm>
            <a:off x="960896" y="4785898"/>
            <a:ext cx="2620244" cy="523220"/>
          </a:xfrm>
          <a:prstGeom prst="rect">
            <a:avLst/>
          </a:prstGeom>
          <a:noFill/>
        </p:spPr>
        <p:txBody>
          <a:bodyPr wrap="square" rtlCol="0">
            <a:spAutoFit/>
          </a:bodyPr>
          <a:lstStyle/>
          <a:p>
            <a:r>
              <a:rPr lang="es-419" dirty="0">
                <a:hlinkClick r:id="rId3" action="ppaction://hlinkfile"/>
              </a:rPr>
              <a:t>MAPA PROCESO  AMPLIADO</a:t>
            </a:r>
            <a:endParaRPr lang="es-ES" dirty="0"/>
          </a:p>
        </p:txBody>
      </p:sp>
    </p:spTree>
    <p:extLst>
      <p:ext uri="{BB962C8B-B14F-4D97-AF65-F5344CB8AC3E}">
        <p14:creationId xmlns:p14="http://schemas.microsoft.com/office/powerpoint/2010/main" val="1795144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p:nvPr/>
        </p:nvSpPr>
        <p:spPr>
          <a:xfrm>
            <a:off x="553338" y="162651"/>
            <a:ext cx="281288"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800" b="1" dirty="0">
              <a:solidFill>
                <a:srgbClr val="E8E6E8"/>
              </a:solidFill>
              <a:latin typeface="Calibri"/>
              <a:ea typeface="Calibri"/>
              <a:cs typeface="Calibri"/>
              <a:sym typeface="Calibri"/>
            </a:endParaRPr>
          </a:p>
        </p:txBody>
      </p:sp>
      <p:pic>
        <p:nvPicPr>
          <p:cNvPr id="240" name="Shape 240"/>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41" name="Shape 241"/>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INDICADOR</a:t>
            </a:r>
          </a:p>
          <a:p>
            <a:pPr marL="0" marR="0" lvl="0" indent="0" algn="l" rtl="0">
              <a:spcBef>
                <a:spcPts val="0"/>
              </a:spcBef>
              <a:buNone/>
            </a:pPr>
            <a:r>
              <a:rPr lang="es-ES" sz="2000" b="1" dirty="0">
                <a:solidFill>
                  <a:srgbClr val="E8E6E8"/>
                </a:solidFill>
                <a:latin typeface="Calibri"/>
                <a:ea typeface="Calibri"/>
                <a:cs typeface="Calibri"/>
                <a:sym typeface="Calibri"/>
              </a:rPr>
              <a:t>Componente técnico</a:t>
            </a:r>
          </a:p>
        </p:txBody>
      </p:sp>
      <p:sp>
        <p:nvSpPr>
          <p:cNvPr id="242" name="Shape 242"/>
          <p:cNvSpPr txBox="1"/>
          <p:nvPr/>
        </p:nvSpPr>
        <p:spPr>
          <a:xfrm>
            <a:off x="954675" y="1227522"/>
            <a:ext cx="2591262"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chemeClr val="tx1"/>
                </a:solidFill>
                <a:latin typeface="Calibri"/>
                <a:ea typeface="Calibri"/>
                <a:cs typeface="Calibri"/>
                <a:sym typeface="Calibri"/>
              </a:rPr>
              <a:t>observación</a:t>
            </a:r>
          </a:p>
        </p:txBody>
      </p:sp>
      <p:sp>
        <p:nvSpPr>
          <p:cNvPr id="243" name="Shape 243"/>
          <p:cNvSpPr txBox="1"/>
          <p:nvPr/>
        </p:nvSpPr>
        <p:spPr>
          <a:xfrm>
            <a:off x="990199" y="1552505"/>
            <a:ext cx="2591262" cy="33855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b="1" dirty="0">
              <a:solidFill>
                <a:srgbClr val="1D9A88"/>
              </a:solidFill>
              <a:latin typeface="Calibri"/>
              <a:ea typeface="Calibri"/>
              <a:cs typeface="Calibri"/>
              <a:sym typeface="Calibri"/>
            </a:endParaRPr>
          </a:p>
        </p:txBody>
      </p:sp>
      <p:sp>
        <p:nvSpPr>
          <p:cNvPr id="245" name="Shape 245"/>
          <p:cNvSpPr txBox="1"/>
          <p:nvPr/>
        </p:nvSpPr>
        <p:spPr>
          <a:xfrm>
            <a:off x="1343021" y="2006015"/>
            <a:ext cx="5936906" cy="1169551"/>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1600" dirty="0">
                <a:solidFill>
                  <a:srgbClr val="5E5C5D"/>
                </a:solidFill>
                <a:latin typeface="Calibri"/>
                <a:ea typeface="Calibri"/>
                <a:cs typeface="Calibri"/>
                <a:sym typeface="Calibri"/>
              </a:rPr>
              <a:t>Esta técnica de recolección fue de ayuda en cuanto a los inventarios de la empresa SANNIGI S.A.S y necesidad que se evidenciaba de la falta de organización y ahorro de papel </a:t>
            </a:r>
          </a:p>
        </p:txBody>
      </p:sp>
      <p:pic>
        <p:nvPicPr>
          <p:cNvPr id="2" name="Imagen 1">
            <a:extLst>
              <a:ext uri="{FF2B5EF4-FFF2-40B4-BE49-F238E27FC236}">
                <a16:creationId xmlns:a16="http://schemas.microsoft.com/office/drawing/2014/main" id="{BCC798AD-E120-43A7-AA20-5EE293DB7760}"/>
              </a:ext>
            </a:extLst>
          </p:cNvPr>
          <p:cNvPicPr>
            <a:picLocks noChangeAspect="1"/>
          </p:cNvPicPr>
          <p:nvPr/>
        </p:nvPicPr>
        <p:blipFill>
          <a:blip r:embed="rId4"/>
          <a:stretch>
            <a:fillRect/>
          </a:stretch>
        </p:blipFill>
        <p:spPr>
          <a:xfrm>
            <a:off x="6792421" y="1037433"/>
            <a:ext cx="1489808" cy="780287"/>
          </a:xfrm>
          <a:prstGeom prst="rect">
            <a:avLst/>
          </a:prstGeom>
        </p:spPr>
      </p:pic>
      <p:pic>
        <p:nvPicPr>
          <p:cNvPr id="3" name="Imagen 2"/>
          <p:cNvPicPr>
            <a:picLocks noChangeAspect="1"/>
          </p:cNvPicPr>
          <p:nvPr/>
        </p:nvPicPr>
        <p:blipFill>
          <a:blip r:embed="rId5"/>
          <a:stretch>
            <a:fillRect/>
          </a:stretch>
        </p:blipFill>
        <p:spPr>
          <a:xfrm>
            <a:off x="2904274" y="2884869"/>
            <a:ext cx="3243353" cy="1847248"/>
          </a:xfrm>
          <a:prstGeom prst="rect">
            <a:avLst/>
          </a:prstGeom>
        </p:spPr>
      </p:pic>
    </p:spTree>
    <p:extLst>
      <p:ext uri="{BB962C8B-B14F-4D97-AF65-F5344CB8AC3E}">
        <p14:creationId xmlns:p14="http://schemas.microsoft.com/office/powerpoint/2010/main" val="2811994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p:nvPr/>
        </p:nvSpPr>
        <p:spPr>
          <a:xfrm>
            <a:off x="0" y="1"/>
            <a:ext cx="9144000" cy="5143499"/>
          </a:xfrm>
          <a:prstGeom prst="rect">
            <a:avLst/>
          </a:prstGeom>
          <a:noFill/>
          <a:ln>
            <a:noFill/>
          </a:ln>
        </p:spPr>
        <p:txBody>
          <a:bodyPr wrap="square" lIns="91425" tIns="45700" rIns="91425" bIns="45700" anchor="t" anchorCtr="0">
            <a:noAutofit/>
          </a:bodyPr>
          <a:lstStyle/>
          <a:p>
            <a:pPr marL="342900" marR="0" lvl="0" indent="-342900" algn="l" rtl="0">
              <a:spcBef>
                <a:spcPts val="0"/>
              </a:spcBef>
              <a:buClr>
                <a:schemeClr val="dk1"/>
              </a:buClr>
              <a:buSzPts val="3200"/>
              <a:buFont typeface="Arial"/>
              <a:buNone/>
            </a:pPr>
            <a:endParaRPr sz="3200">
              <a:solidFill>
                <a:schemeClr val="dk1"/>
              </a:solidFill>
              <a:latin typeface="Calibri"/>
              <a:ea typeface="Calibri"/>
              <a:cs typeface="Calibri"/>
              <a:sym typeface="Calibri"/>
            </a:endParaRPr>
          </a:p>
        </p:txBody>
      </p:sp>
      <p:sp>
        <p:nvSpPr>
          <p:cNvPr id="113" name="Shape 113"/>
          <p:cNvSpPr txBox="1"/>
          <p:nvPr/>
        </p:nvSpPr>
        <p:spPr>
          <a:xfrm>
            <a:off x="1685752" y="2205071"/>
            <a:ext cx="5591670" cy="1107996"/>
          </a:xfrm>
          <a:prstGeom prst="rect">
            <a:avLst/>
          </a:prstGeom>
          <a:noFill/>
          <a:ln>
            <a:noFill/>
          </a:ln>
        </p:spPr>
        <p:txBody>
          <a:bodyPr wrap="square" lIns="91425" tIns="45700" rIns="91425" bIns="45700" anchor="t" anchorCtr="0">
            <a:noAutofit/>
          </a:bodyPr>
          <a:lstStyle/>
          <a:p>
            <a:pPr marL="0" marR="0" lvl="0" indent="0" algn="ctr" rtl="0">
              <a:spcBef>
                <a:spcPts val="0"/>
              </a:spcBef>
              <a:buNone/>
            </a:pPr>
            <a:r>
              <a:rPr lang="es-419" sz="4000" b="1" dirty="0">
                <a:solidFill>
                  <a:schemeClr val="lt1"/>
                </a:solidFill>
                <a:latin typeface="Calibri"/>
                <a:ea typeface="Calibri"/>
                <a:cs typeface="Calibri"/>
                <a:sym typeface="Calibri"/>
              </a:rPr>
              <a:t>METODOLOGICO</a:t>
            </a:r>
            <a:endParaRPr lang="es-ES" sz="4000" b="1" dirty="0">
              <a:solidFill>
                <a:schemeClr val="lt1"/>
              </a:solidFill>
              <a:latin typeface="Calibri"/>
              <a:ea typeface="Calibri"/>
              <a:cs typeface="Calibri"/>
              <a:sym typeface="Calibri"/>
            </a:endParaRPr>
          </a:p>
        </p:txBody>
      </p:sp>
      <p:sp>
        <p:nvSpPr>
          <p:cNvPr id="2" name="CuadroTexto 1"/>
          <p:cNvSpPr txBox="1"/>
          <p:nvPr/>
        </p:nvSpPr>
        <p:spPr>
          <a:xfrm>
            <a:off x="7111269" y="4710147"/>
            <a:ext cx="1901162" cy="307777"/>
          </a:xfrm>
          <a:prstGeom prst="rect">
            <a:avLst/>
          </a:prstGeom>
          <a:noFill/>
        </p:spPr>
        <p:txBody>
          <a:bodyPr wrap="square" rtlCol="0">
            <a:spAutoFit/>
          </a:bodyPr>
          <a:lstStyle/>
          <a:p>
            <a:r>
              <a:rPr lang="es-419" dirty="0">
                <a:hlinkClick r:id="rId3" action="ppaction://hlinkfile"/>
              </a:rPr>
              <a:t>ANTEPROYECTO</a:t>
            </a:r>
            <a:r>
              <a:rPr lang="es-419" dirty="0"/>
              <a:t> </a:t>
            </a:r>
            <a:endParaRPr lang="es-E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p:nvPr/>
        </p:nvSpPr>
        <p:spPr>
          <a:xfrm>
            <a:off x="416520" y="1835246"/>
            <a:ext cx="2789280" cy="1783422"/>
          </a:xfrm>
          <a:prstGeom prst="rect">
            <a:avLst/>
          </a:prstGeom>
          <a:noFill/>
          <a:ln>
            <a:noFill/>
          </a:ln>
        </p:spPr>
        <p:txBody>
          <a:bodyPr wrap="square" lIns="91425" tIns="45700" rIns="91425" bIns="45700" anchor="t" anchorCtr="0">
            <a:noAutofit/>
          </a:bodyPr>
          <a:lstStyle/>
          <a:p>
            <a:pPr algn="ctr"/>
            <a:r>
              <a:rPr lang="es-CO" sz="2400" dirty="0">
                <a:solidFill>
                  <a:schemeClr val="tx1"/>
                </a:solidFill>
              </a:rPr>
              <a:t>Hardware, software con el que cuenta el cliente. (Inventario)</a:t>
            </a:r>
          </a:p>
          <a:p>
            <a:pPr marL="0" marR="0" lvl="0" indent="0" algn="l" rtl="0">
              <a:spcBef>
                <a:spcPts val="0"/>
              </a:spcBef>
              <a:buNone/>
            </a:pPr>
            <a:endParaRPr lang="es-ES" sz="2400" b="1" dirty="0">
              <a:solidFill>
                <a:schemeClr val="lt1"/>
              </a:solidFill>
              <a:latin typeface="Calibri"/>
              <a:ea typeface="Calibri"/>
              <a:cs typeface="Calibri"/>
              <a:sym typeface="Calibri"/>
            </a:endParaRPr>
          </a:p>
        </p:txBody>
      </p:sp>
      <p:sp>
        <p:nvSpPr>
          <p:cNvPr id="232" name="Shape 232"/>
          <p:cNvSpPr txBox="1"/>
          <p:nvPr/>
        </p:nvSpPr>
        <p:spPr>
          <a:xfrm>
            <a:off x="4409348" y="1531803"/>
            <a:ext cx="2591262"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800" b="1" dirty="0">
              <a:solidFill>
                <a:srgbClr val="5E5C5D"/>
              </a:solidFill>
              <a:latin typeface="Calibri"/>
              <a:ea typeface="Calibri"/>
              <a:cs typeface="Calibri"/>
              <a:sym typeface="Calibri"/>
            </a:endParaRPr>
          </a:p>
        </p:txBody>
      </p:sp>
      <p:sp>
        <p:nvSpPr>
          <p:cNvPr id="233" name="Shape 233"/>
          <p:cNvSpPr txBox="1"/>
          <p:nvPr/>
        </p:nvSpPr>
        <p:spPr>
          <a:xfrm>
            <a:off x="4058474" y="1795088"/>
            <a:ext cx="3885416" cy="181588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400" dirty="0">
              <a:solidFill>
                <a:srgbClr val="5E5C5D"/>
              </a:solidFill>
              <a:latin typeface="Calibri"/>
              <a:ea typeface="Calibri"/>
              <a:cs typeface="Calibri"/>
              <a:sym typeface="Calibri"/>
            </a:endParaRPr>
          </a:p>
        </p:txBody>
      </p:sp>
      <p:pic>
        <p:nvPicPr>
          <p:cNvPr id="5" name="Imagen 4">
            <a:extLst>
              <a:ext uri="{FF2B5EF4-FFF2-40B4-BE49-F238E27FC236}">
                <a16:creationId xmlns:a16="http://schemas.microsoft.com/office/drawing/2014/main" id="{52A58282-5851-4FDF-9E56-8D9FBEF39FEC}"/>
              </a:ext>
            </a:extLst>
          </p:cNvPr>
          <p:cNvPicPr>
            <a:picLocks noChangeAspect="1"/>
          </p:cNvPicPr>
          <p:nvPr/>
        </p:nvPicPr>
        <p:blipFill>
          <a:blip r:embed="rId3"/>
          <a:stretch>
            <a:fillRect/>
          </a:stretch>
        </p:blipFill>
        <p:spPr>
          <a:xfrm>
            <a:off x="4058474" y="1112354"/>
            <a:ext cx="4286250" cy="3181350"/>
          </a:xfrm>
          <a:prstGeom prst="rect">
            <a:avLst/>
          </a:prstGeom>
        </p:spPr>
      </p:pic>
    </p:spTree>
    <p:extLst>
      <p:ext uri="{BB962C8B-B14F-4D97-AF65-F5344CB8AC3E}">
        <p14:creationId xmlns:p14="http://schemas.microsoft.com/office/powerpoint/2010/main" val="2277958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40" name="Shape 240"/>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41" name="Shape 241"/>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INDICADOR</a:t>
            </a:r>
          </a:p>
          <a:p>
            <a:pPr marL="0" marR="0" lvl="0" indent="0" algn="l" rtl="0">
              <a:spcBef>
                <a:spcPts val="0"/>
              </a:spcBef>
              <a:buNone/>
            </a:pPr>
            <a:r>
              <a:rPr lang="es-ES" sz="2000" b="1" dirty="0">
                <a:solidFill>
                  <a:srgbClr val="E8E6E8"/>
                </a:solidFill>
                <a:latin typeface="Calibri"/>
                <a:ea typeface="Calibri"/>
                <a:cs typeface="Calibri"/>
                <a:sym typeface="Calibri"/>
              </a:rPr>
              <a:t>Componente técnico</a:t>
            </a:r>
          </a:p>
        </p:txBody>
      </p:sp>
      <p:sp>
        <p:nvSpPr>
          <p:cNvPr id="243" name="Shape 243"/>
          <p:cNvSpPr txBox="1"/>
          <p:nvPr/>
        </p:nvSpPr>
        <p:spPr>
          <a:xfrm>
            <a:off x="990199" y="1552505"/>
            <a:ext cx="2591262" cy="33855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b="1" dirty="0">
              <a:solidFill>
                <a:srgbClr val="1D9A88"/>
              </a:solidFill>
              <a:latin typeface="Calibri"/>
              <a:ea typeface="Calibri"/>
              <a:cs typeface="Calibri"/>
              <a:sym typeface="Calibri"/>
            </a:endParaRPr>
          </a:p>
        </p:txBody>
      </p:sp>
      <p:pic>
        <p:nvPicPr>
          <p:cNvPr id="2" name="Imagen 1">
            <a:extLst>
              <a:ext uri="{FF2B5EF4-FFF2-40B4-BE49-F238E27FC236}">
                <a16:creationId xmlns:a16="http://schemas.microsoft.com/office/drawing/2014/main" id="{851C05E7-D711-4E87-9F95-5680FED4767C}"/>
              </a:ext>
            </a:extLst>
          </p:cNvPr>
          <p:cNvPicPr>
            <a:picLocks noChangeAspect="1"/>
          </p:cNvPicPr>
          <p:nvPr/>
        </p:nvPicPr>
        <p:blipFill>
          <a:blip r:embed="rId4"/>
          <a:stretch>
            <a:fillRect/>
          </a:stretch>
        </p:blipFill>
        <p:spPr>
          <a:xfrm>
            <a:off x="1101721" y="1052809"/>
            <a:ext cx="6691257" cy="3960849"/>
          </a:xfrm>
          <a:prstGeom prst="rect">
            <a:avLst/>
          </a:prstGeom>
        </p:spPr>
      </p:pic>
      <p:sp>
        <p:nvSpPr>
          <p:cNvPr id="3" name="CuadroTexto 2"/>
          <p:cNvSpPr txBox="1"/>
          <p:nvPr/>
        </p:nvSpPr>
        <p:spPr>
          <a:xfrm>
            <a:off x="7723063" y="4821980"/>
            <a:ext cx="1302526" cy="307777"/>
          </a:xfrm>
          <a:prstGeom prst="rect">
            <a:avLst/>
          </a:prstGeom>
          <a:noFill/>
        </p:spPr>
        <p:txBody>
          <a:bodyPr wrap="square" rtlCol="0">
            <a:spAutoFit/>
          </a:bodyPr>
          <a:lstStyle/>
          <a:p>
            <a:r>
              <a:rPr lang="es-419" dirty="0">
                <a:hlinkClick r:id="rId5" action="ppaction://hlinkfile"/>
              </a:rPr>
              <a:t>INVENTARIO</a:t>
            </a:r>
            <a:r>
              <a:rPr lang="es-419" dirty="0"/>
              <a:t> </a:t>
            </a:r>
            <a:endParaRPr lang="es-ES" dirty="0"/>
          </a:p>
        </p:txBody>
      </p:sp>
    </p:spTree>
    <p:extLst>
      <p:ext uri="{BB962C8B-B14F-4D97-AF65-F5344CB8AC3E}">
        <p14:creationId xmlns:p14="http://schemas.microsoft.com/office/powerpoint/2010/main" val="2910642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p:nvPr/>
        </p:nvSpPr>
        <p:spPr>
          <a:xfrm>
            <a:off x="553338" y="162651"/>
            <a:ext cx="281288"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800" b="1" dirty="0">
              <a:solidFill>
                <a:srgbClr val="E8E6E8"/>
              </a:solidFill>
              <a:latin typeface="Calibri"/>
              <a:ea typeface="Calibri"/>
              <a:cs typeface="Calibri"/>
              <a:sym typeface="Calibri"/>
            </a:endParaRPr>
          </a:p>
        </p:txBody>
      </p:sp>
      <p:pic>
        <p:nvPicPr>
          <p:cNvPr id="240" name="Shape 240"/>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41" name="Shape 241"/>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INDICADOR</a:t>
            </a:r>
          </a:p>
          <a:p>
            <a:pPr marL="0" marR="0" lvl="0" indent="0" algn="l" rtl="0">
              <a:spcBef>
                <a:spcPts val="0"/>
              </a:spcBef>
              <a:buNone/>
            </a:pPr>
            <a:r>
              <a:rPr lang="es-ES" sz="2000" b="1" dirty="0">
                <a:solidFill>
                  <a:srgbClr val="E8E6E8"/>
                </a:solidFill>
                <a:latin typeface="Calibri"/>
                <a:ea typeface="Calibri"/>
                <a:cs typeface="Calibri"/>
                <a:sym typeface="Calibri"/>
              </a:rPr>
              <a:t>Componente técnico</a:t>
            </a:r>
          </a:p>
        </p:txBody>
      </p:sp>
      <p:sp>
        <p:nvSpPr>
          <p:cNvPr id="242" name="Shape 242"/>
          <p:cNvSpPr txBox="1"/>
          <p:nvPr/>
        </p:nvSpPr>
        <p:spPr>
          <a:xfrm>
            <a:off x="954675" y="1525223"/>
            <a:ext cx="3489734"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chemeClr val="tx1"/>
                </a:solidFill>
                <a:latin typeface="Calibri"/>
                <a:ea typeface="Calibri"/>
                <a:cs typeface="Calibri"/>
                <a:sym typeface="Calibri"/>
              </a:rPr>
              <a:t>Requerimientos funcionales </a:t>
            </a:r>
          </a:p>
        </p:txBody>
      </p:sp>
      <p:sp>
        <p:nvSpPr>
          <p:cNvPr id="243" name="Shape 243"/>
          <p:cNvSpPr txBox="1"/>
          <p:nvPr/>
        </p:nvSpPr>
        <p:spPr>
          <a:xfrm>
            <a:off x="990199" y="1552505"/>
            <a:ext cx="2591262" cy="33855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b="1" dirty="0">
              <a:solidFill>
                <a:srgbClr val="1D9A88"/>
              </a:solidFill>
              <a:latin typeface="Calibri"/>
              <a:ea typeface="Calibri"/>
              <a:cs typeface="Calibri"/>
              <a:sym typeface="Calibri"/>
            </a:endParaRPr>
          </a:p>
        </p:txBody>
      </p:sp>
      <p:sp>
        <p:nvSpPr>
          <p:cNvPr id="245" name="Shape 245"/>
          <p:cNvSpPr txBox="1"/>
          <p:nvPr/>
        </p:nvSpPr>
        <p:spPr>
          <a:xfrm>
            <a:off x="1438714" y="2356889"/>
            <a:ext cx="5727630" cy="182170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dirty="0">
                <a:solidFill>
                  <a:srgbClr val="5E5C5D"/>
                </a:solidFill>
                <a:latin typeface="Calibri"/>
                <a:ea typeface="Calibri"/>
                <a:cs typeface="Calibri"/>
                <a:sym typeface="Calibri"/>
              </a:rPr>
              <a:t>Los requerimientos funcionales de la pagina S.O.S DOCUMENTAL, son aquellos requisitos que necesita el cliente , como el registro de usuario ,una búsqueda rápida y capetas que ordenen los documentos que se van ha almacenar en la plataforma </a:t>
            </a:r>
          </a:p>
        </p:txBody>
      </p:sp>
      <p:sp>
        <p:nvSpPr>
          <p:cNvPr id="2" name="CuadroTexto 1"/>
          <p:cNvSpPr txBox="1"/>
          <p:nvPr/>
        </p:nvSpPr>
        <p:spPr>
          <a:xfrm>
            <a:off x="6492898" y="4743039"/>
            <a:ext cx="2651102" cy="307777"/>
          </a:xfrm>
          <a:prstGeom prst="rect">
            <a:avLst/>
          </a:prstGeom>
          <a:noFill/>
        </p:spPr>
        <p:txBody>
          <a:bodyPr wrap="square" rtlCol="0">
            <a:spAutoFit/>
          </a:bodyPr>
          <a:lstStyle/>
          <a:p>
            <a:r>
              <a:rPr lang="es-419" dirty="0">
                <a:latin typeface="Calibri" panose="020F0502020204030204" pitchFamily="34" charset="0"/>
                <a:cs typeface="Calibri" panose="020F0502020204030204" pitchFamily="34" charset="0"/>
                <a:hlinkClick r:id="rId4" action="ppaction://hlinkfile"/>
              </a:rPr>
              <a:t>FORMATO DE REQUERIMIENTOS </a:t>
            </a:r>
            <a:endParaRPr lang="es-E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5161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40" name="Shape 240"/>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41" name="Shape 241"/>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INDICADOR</a:t>
            </a:r>
          </a:p>
          <a:p>
            <a:pPr marL="0" marR="0" lvl="0" indent="0" algn="l" rtl="0">
              <a:spcBef>
                <a:spcPts val="0"/>
              </a:spcBef>
              <a:buNone/>
            </a:pPr>
            <a:r>
              <a:rPr lang="es-ES" sz="2000" b="1" dirty="0">
                <a:solidFill>
                  <a:srgbClr val="E8E6E8"/>
                </a:solidFill>
                <a:latin typeface="Calibri"/>
                <a:ea typeface="Calibri"/>
                <a:cs typeface="Calibri"/>
                <a:sym typeface="Calibri"/>
              </a:rPr>
              <a:t>Componente técnico</a:t>
            </a:r>
          </a:p>
        </p:txBody>
      </p:sp>
      <p:sp>
        <p:nvSpPr>
          <p:cNvPr id="242" name="Shape 242"/>
          <p:cNvSpPr txBox="1"/>
          <p:nvPr/>
        </p:nvSpPr>
        <p:spPr>
          <a:xfrm>
            <a:off x="665709" y="1131323"/>
            <a:ext cx="3489734"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chemeClr val="tx1"/>
                </a:solidFill>
                <a:latin typeface="Calibri"/>
                <a:ea typeface="Calibri"/>
                <a:cs typeface="Calibri"/>
                <a:sym typeface="Calibri"/>
              </a:rPr>
              <a:t>Requerimientos funcionales </a:t>
            </a:r>
          </a:p>
        </p:txBody>
      </p:sp>
      <p:sp>
        <p:nvSpPr>
          <p:cNvPr id="243" name="Shape 243"/>
          <p:cNvSpPr txBox="1"/>
          <p:nvPr/>
        </p:nvSpPr>
        <p:spPr>
          <a:xfrm>
            <a:off x="665709" y="1218940"/>
            <a:ext cx="2591262" cy="33855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b="1" dirty="0">
              <a:solidFill>
                <a:srgbClr val="1D9A88"/>
              </a:solidFill>
              <a:latin typeface="Calibri"/>
              <a:ea typeface="Calibri"/>
              <a:cs typeface="Calibri"/>
              <a:sym typeface="Calibri"/>
            </a:endParaRPr>
          </a:p>
        </p:txBody>
      </p:sp>
      <p:pic>
        <p:nvPicPr>
          <p:cNvPr id="2" name="Imagen 1"/>
          <p:cNvPicPr>
            <a:picLocks noChangeAspect="1"/>
          </p:cNvPicPr>
          <p:nvPr/>
        </p:nvPicPr>
        <p:blipFill>
          <a:blip r:embed="rId4"/>
          <a:stretch>
            <a:fillRect/>
          </a:stretch>
        </p:blipFill>
        <p:spPr>
          <a:xfrm>
            <a:off x="1579745" y="1645111"/>
            <a:ext cx="5629275" cy="3124200"/>
          </a:xfrm>
          <a:prstGeom prst="rect">
            <a:avLst/>
          </a:prstGeom>
        </p:spPr>
      </p:pic>
    </p:spTree>
    <p:extLst>
      <p:ext uri="{BB962C8B-B14F-4D97-AF65-F5344CB8AC3E}">
        <p14:creationId xmlns:p14="http://schemas.microsoft.com/office/powerpoint/2010/main" val="1416804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40" name="Shape 240"/>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41" name="Shape 241"/>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INDICADOR</a:t>
            </a:r>
          </a:p>
          <a:p>
            <a:pPr marL="0" marR="0" lvl="0" indent="0" algn="l" rtl="0">
              <a:spcBef>
                <a:spcPts val="0"/>
              </a:spcBef>
              <a:buNone/>
            </a:pPr>
            <a:r>
              <a:rPr lang="es-ES" sz="2000" b="1" dirty="0">
                <a:solidFill>
                  <a:srgbClr val="E8E6E8"/>
                </a:solidFill>
                <a:latin typeface="Calibri"/>
                <a:ea typeface="Calibri"/>
                <a:cs typeface="Calibri"/>
                <a:sym typeface="Calibri"/>
              </a:rPr>
              <a:t>Componente técnico</a:t>
            </a:r>
          </a:p>
        </p:txBody>
      </p:sp>
      <p:sp>
        <p:nvSpPr>
          <p:cNvPr id="242" name="Shape 242"/>
          <p:cNvSpPr txBox="1"/>
          <p:nvPr/>
        </p:nvSpPr>
        <p:spPr>
          <a:xfrm>
            <a:off x="954675" y="1525223"/>
            <a:ext cx="3489734"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chemeClr val="tx1"/>
                </a:solidFill>
                <a:latin typeface="Calibri"/>
                <a:ea typeface="Calibri"/>
                <a:cs typeface="Calibri"/>
                <a:sym typeface="Calibri"/>
              </a:rPr>
              <a:t>Requerimientos no funcionales </a:t>
            </a:r>
          </a:p>
        </p:txBody>
      </p:sp>
      <p:sp>
        <p:nvSpPr>
          <p:cNvPr id="243" name="Shape 243"/>
          <p:cNvSpPr txBox="1"/>
          <p:nvPr/>
        </p:nvSpPr>
        <p:spPr>
          <a:xfrm>
            <a:off x="990199" y="1552505"/>
            <a:ext cx="2591262" cy="33855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b="1" dirty="0">
              <a:solidFill>
                <a:srgbClr val="1D9A88"/>
              </a:solidFill>
              <a:latin typeface="Calibri"/>
              <a:ea typeface="Calibri"/>
              <a:cs typeface="Calibri"/>
              <a:sym typeface="Calibri"/>
            </a:endParaRPr>
          </a:p>
        </p:txBody>
      </p:sp>
      <p:sp>
        <p:nvSpPr>
          <p:cNvPr id="245" name="Shape 245"/>
          <p:cNvSpPr txBox="1"/>
          <p:nvPr/>
        </p:nvSpPr>
        <p:spPr>
          <a:xfrm>
            <a:off x="1438714" y="2356889"/>
            <a:ext cx="5727630" cy="182170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dirty="0">
                <a:solidFill>
                  <a:srgbClr val="5E5C5D"/>
                </a:solidFill>
                <a:latin typeface="Calibri"/>
                <a:ea typeface="Calibri"/>
                <a:cs typeface="Calibri"/>
                <a:sym typeface="Calibri"/>
              </a:rPr>
              <a:t>Los requerimientos no  funcionales de la pagina S.O.S DOCUMENTAL, son aquellos que complementan y dan seguridad a lo que esta requiriendo el cliente, como lo es , la copia de seguridad, las bases de datos , la encriptación etc.</a:t>
            </a:r>
          </a:p>
        </p:txBody>
      </p:sp>
    </p:spTree>
    <p:extLst>
      <p:ext uri="{BB962C8B-B14F-4D97-AF65-F5344CB8AC3E}">
        <p14:creationId xmlns:p14="http://schemas.microsoft.com/office/powerpoint/2010/main" val="1098026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40" name="Shape 240"/>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41" name="Shape 241"/>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INDICADOR</a:t>
            </a:r>
          </a:p>
          <a:p>
            <a:pPr marL="0" marR="0" lvl="0" indent="0" algn="l" rtl="0">
              <a:spcBef>
                <a:spcPts val="0"/>
              </a:spcBef>
              <a:buNone/>
            </a:pPr>
            <a:r>
              <a:rPr lang="es-ES" sz="2000" b="1" dirty="0">
                <a:solidFill>
                  <a:srgbClr val="E8E6E8"/>
                </a:solidFill>
                <a:latin typeface="Calibri"/>
                <a:ea typeface="Calibri"/>
                <a:cs typeface="Calibri"/>
                <a:sym typeface="Calibri"/>
              </a:rPr>
              <a:t>Componente técnico</a:t>
            </a:r>
          </a:p>
        </p:txBody>
      </p:sp>
      <p:sp>
        <p:nvSpPr>
          <p:cNvPr id="242" name="Shape 242"/>
          <p:cNvSpPr txBox="1"/>
          <p:nvPr/>
        </p:nvSpPr>
        <p:spPr>
          <a:xfrm>
            <a:off x="594778" y="1135174"/>
            <a:ext cx="3489734"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chemeClr val="tx1"/>
                </a:solidFill>
                <a:latin typeface="Calibri"/>
                <a:ea typeface="Calibri"/>
                <a:cs typeface="Calibri"/>
                <a:sym typeface="Calibri"/>
              </a:rPr>
              <a:t>Requerimientos no funcionales </a:t>
            </a:r>
          </a:p>
        </p:txBody>
      </p:sp>
      <p:sp>
        <p:nvSpPr>
          <p:cNvPr id="243" name="Shape 243"/>
          <p:cNvSpPr txBox="1"/>
          <p:nvPr/>
        </p:nvSpPr>
        <p:spPr>
          <a:xfrm>
            <a:off x="547783" y="1200612"/>
            <a:ext cx="2591262" cy="33855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b="1" dirty="0">
              <a:solidFill>
                <a:srgbClr val="1D9A88"/>
              </a:solidFill>
              <a:latin typeface="Calibri"/>
              <a:ea typeface="Calibri"/>
              <a:cs typeface="Calibri"/>
              <a:sym typeface="Calibri"/>
            </a:endParaRPr>
          </a:p>
        </p:txBody>
      </p:sp>
      <p:pic>
        <p:nvPicPr>
          <p:cNvPr id="3" name="Imagen 2"/>
          <p:cNvPicPr>
            <a:picLocks noChangeAspect="1"/>
          </p:cNvPicPr>
          <p:nvPr/>
        </p:nvPicPr>
        <p:blipFill>
          <a:blip r:embed="rId4"/>
          <a:stretch>
            <a:fillRect/>
          </a:stretch>
        </p:blipFill>
        <p:spPr>
          <a:xfrm>
            <a:off x="1720838" y="1983137"/>
            <a:ext cx="5610225" cy="2152650"/>
          </a:xfrm>
          <a:prstGeom prst="rect">
            <a:avLst/>
          </a:prstGeom>
        </p:spPr>
      </p:pic>
    </p:spTree>
    <p:extLst>
      <p:ext uri="{BB962C8B-B14F-4D97-AF65-F5344CB8AC3E}">
        <p14:creationId xmlns:p14="http://schemas.microsoft.com/office/powerpoint/2010/main" val="2300161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txBox="1"/>
          <p:nvPr/>
        </p:nvSpPr>
        <p:spPr>
          <a:xfrm>
            <a:off x="443579" y="171755"/>
            <a:ext cx="520296" cy="343957"/>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800" b="1" dirty="0">
              <a:solidFill>
                <a:srgbClr val="E8E6E8"/>
              </a:solidFill>
              <a:latin typeface="Calibri"/>
              <a:ea typeface="Calibri"/>
              <a:cs typeface="Calibri"/>
              <a:sym typeface="Calibri"/>
            </a:endParaRPr>
          </a:p>
        </p:txBody>
      </p:sp>
      <p:sp>
        <p:nvSpPr>
          <p:cNvPr id="4" name="Shape 241"/>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DIAGRAMA DE GANTT</a:t>
            </a:r>
          </a:p>
        </p:txBody>
      </p:sp>
      <p:pic>
        <p:nvPicPr>
          <p:cNvPr id="6" name="Imagen 5">
            <a:extLst>
              <a:ext uri="{FF2B5EF4-FFF2-40B4-BE49-F238E27FC236}">
                <a16:creationId xmlns:a16="http://schemas.microsoft.com/office/drawing/2014/main" id="{E5EA6C2C-EC84-4D02-A9B2-4AF1F02ED548}"/>
              </a:ext>
            </a:extLst>
          </p:cNvPr>
          <p:cNvPicPr>
            <a:picLocks noChangeAspect="1"/>
          </p:cNvPicPr>
          <p:nvPr/>
        </p:nvPicPr>
        <p:blipFill>
          <a:blip r:embed="rId2"/>
          <a:stretch>
            <a:fillRect/>
          </a:stretch>
        </p:blipFill>
        <p:spPr>
          <a:xfrm>
            <a:off x="310390" y="950615"/>
            <a:ext cx="8305144" cy="4047998"/>
          </a:xfrm>
          <a:prstGeom prst="rect">
            <a:avLst/>
          </a:prstGeom>
        </p:spPr>
      </p:pic>
      <p:sp>
        <p:nvSpPr>
          <p:cNvPr id="7" name="CuadroTexto 6">
            <a:extLst>
              <a:ext uri="{FF2B5EF4-FFF2-40B4-BE49-F238E27FC236}">
                <a16:creationId xmlns:a16="http://schemas.microsoft.com/office/drawing/2014/main" id="{AADCA71C-761C-4F5C-9E83-E2EF90A8BE91}"/>
              </a:ext>
            </a:extLst>
          </p:cNvPr>
          <p:cNvSpPr txBox="1"/>
          <p:nvPr/>
        </p:nvSpPr>
        <p:spPr>
          <a:xfrm>
            <a:off x="6286107" y="4577282"/>
            <a:ext cx="2671281" cy="338554"/>
          </a:xfrm>
          <a:prstGeom prst="rect">
            <a:avLst/>
          </a:prstGeom>
          <a:noFill/>
        </p:spPr>
        <p:txBody>
          <a:bodyPr wrap="square" rtlCol="0">
            <a:spAutoFit/>
          </a:bodyPr>
          <a:lstStyle/>
          <a:p>
            <a:r>
              <a:rPr lang="es-CO" sz="1600" u="sng" dirty="0">
                <a:solidFill>
                  <a:srgbClr val="002060"/>
                </a:solidFill>
                <a:hlinkClick r:id="rId3" action="ppaction://hlinkfile"/>
              </a:rPr>
              <a:t>DIAGRAMA DE GANTT</a:t>
            </a:r>
            <a:endParaRPr lang="es-CO" sz="1600" u="sng" dirty="0">
              <a:solidFill>
                <a:srgbClr val="002060"/>
              </a:solidFill>
            </a:endParaRPr>
          </a:p>
        </p:txBody>
      </p:sp>
    </p:spTree>
    <p:extLst>
      <p:ext uri="{BB962C8B-B14F-4D97-AF65-F5344CB8AC3E}">
        <p14:creationId xmlns:p14="http://schemas.microsoft.com/office/powerpoint/2010/main" val="914232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41"/>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CASO DE USO EXTENDIDO </a:t>
            </a:r>
          </a:p>
        </p:txBody>
      </p:sp>
      <p:graphicFrame>
        <p:nvGraphicFramePr>
          <p:cNvPr id="6" name="Tabla 5"/>
          <p:cNvGraphicFramePr>
            <a:graphicFrameLocks noGrp="1"/>
          </p:cNvGraphicFramePr>
          <p:nvPr>
            <p:extLst>
              <p:ext uri="{D42A27DB-BD31-4B8C-83A1-F6EECF244321}">
                <p14:modId xmlns:p14="http://schemas.microsoft.com/office/powerpoint/2010/main" val="3974016654"/>
              </p:ext>
            </p:extLst>
          </p:nvPr>
        </p:nvGraphicFramePr>
        <p:xfrm>
          <a:off x="0" y="981918"/>
          <a:ext cx="6234623" cy="4024440"/>
        </p:xfrm>
        <a:graphic>
          <a:graphicData uri="http://schemas.openxmlformats.org/drawingml/2006/table">
            <a:tbl>
              <a:tblPr>
                <a:tableStyleId>{5C22544A-7EE6-4342-B048-85BDC9FD1C3A}</a:tableStyleId>
              </a:tblPr>
              <a:tblGrid>
                <a:gridCol w="1400105">
                  <a:extLst>
                    <a:ext uri="{9D8B030D-6E8A-4147-A177-3AD203B41FA5}">
                      <a16:colId xmlns:a16="http://schemas.microsoft.com/office/drawing/2014/main" val="20000"/>
                    </a:ext>
                  </a:extLst>
                </a:gridCol>
                <a:gridCol w="2417259">
                  <a:extLst>
                    <a:ext uri="{9D8B030D-6E8A-4147-A177-3AD203B41FA5}">
                      <a16:colId xmlns:a16="http://schemas.microsoft.com/office/drawing/2014/main" val="20001"/>
                    </a:ext>
                  </a:extLst>
                </a:gridCol>
                <a:gridCol w="2417259">
                  <a:extLst>
                    <a:ext uri="{9D8B030D-6E8A-4147-A177-3AD203B41FA5}">
                      <a16:colId xmlns:a16="http://schemas.microsoft.com/office/drawing/2014/main" val="20002"/>
                    </a:ext>
                  </a:extLst>
                </a:gridCol>
              </a:tblGrid>
              <a:tr h="131251">
                <a:tc>
                  <a:txBody>
                    <a:bodyPr/>
                    <a:lstStyle/>
                    <a:p>
                      <a:pPr>
                        <a:spcAft>
                          <a:spcPts val="0"/>
                        </a:spcAft>
                      </a:pPr>
                      <a:r>
                        <a:rPr lang="es-ES" sz="900" dirty="0">
                          <a:effectLst/>
                        </a:rPr>
                        <a:t>CU-01</a:t>
                      </a:r>
                      <a:endParaRPr lang="es-CO" sz="1000" dirty="0">
                        <a:effectLst/>
                        <a:latin typeface="Times New Roman" panose="02020603050405020304" pitchFamily="18" charset="0"/>
                        <a:ea typeface="Times New Roman" panose="02020603050405020304" pitchFamily="18" charset="0"/>
                      </a:endParaRPr>
                    </a:p>
                  </a:txBody>
                  <a:tcPr marL="25947" marR="25947" marT="0" marB="0"/>
                </a:tc>
                <a:tc gridSpan="2">
                  <a:txBody>
                    <a:bodyPr/>
                    <a:lstStyle/>
                    <a:p>
                      <a:pPr>
                        <a:spcAft>
                          <a:spcPts val="0"/>
                        </a:spcAft>
                      </a:pPr>
                      <a:r>
                        <a:rPr lang="es-ES" sz="900">
                          <a:effectLst/>
                        </a:rPr>
                        <a:t>Registro</a:t>
                      </a:r>
                      <a:endParaRPr lang="es-CO" sz="1000">
                        <a:effectLst/>
                        <a:latin typeface="Times New Roman" panose="02020603050405020304" pitchFamily="18" charset="0"/>
                        <a:ea typeface="Times New Roman" panose="02020603050405020304" pitchFamily="18" charset="0"/>
                      </a:endParaRPr>
                    </a:p>
                  </a:txBody>
                  <a:tcPr marL="25947" marR="25947" marT="0" marB="0"/>
                </a:tc>
                <a:tc hMerge="1">
                  <a:txBody>
                    <a:bodyPr/>
                    <a:lstStyle/>
                    <a:p>
                      <a:endParaRPr lang="es-CO"/>
                    </a:p>
                  </a:txBody>
                  <a:tcPr/>
                </a:tc>
                <a:extLst>
                  <a:ext uri="{0D108BD9-81ED-4DB2-BD59-A6C34878D82A}">
                    <a16:rowId xmlns:a16="http://schemas.microsoft.com/office/drawing/2014/main" val="10000"/>
                  </a:ext>
                </a:extLst>
              </a:tr>
              <a:tr h="131251">
                <a:tc>
                  <a:txBody>
                    <a:bodyPr/>
                    <a:lstStyle/>
                    <a:p>
                      <a:pPr>
                        <a:spcAft>
                          <a:spcPts val="0"/>
                        </a:spcAft>
                      </a:pPr>
                      <a:r>
                        <a:rPr lang="es-ES" sz="900" dirty="0">
                          <a:effectLst/>
                        </a:rPr>
                        <a:t>Versión</a:t>
                      </a:r>
                      <a:endParaRPr lang="es-CO" sz="1000" dirty="0">
                        <a:effectLst/>
                        <a:latin typeface="Times New Roman" panose="02020603050405020304" pitchFamily="18" charset="0"/>
                        <a:ea typeface="Times New Roman" panose="02020603050405020304" pitchFamily="18" charset="0"/>
                      </a:endParaRPr>
                    </a:p>
                  </a:txBody>
                  <a:tcPr marL="25947" marR="25947" marT="0" marB="0"/>
                </a:tc>
                <a:tc gridSpan="2">
                  <a:txBody>
                    <a:bodyPr/>
                    <a:lstStyle/>
                    <a:p>
                      <a:pPr>
                        <a:spcAft>
                          <a:spcPts val="0"/>
                        </a:spcAft>
                      </a:pPr>
                      <a:r>
                        <a:rPr lang="es-ES" sz="900">
                          <a:effectLst/>
                        </a:rPr>
                        <a:t>&lt;1.0 - 05/03/2018&gt;</a:t>
                      </a:r>
                      <a:endParaRPr lang="es-CO" sz="1000">
                        <a:effectLst/>
                        <a:latin typeface="Times New Roman" panose="02020603050405020304" pitchFamily="18" charset="0"/>
                        <a:ea typeface="Times New Roman" panose="02020603050405020304" pitchFamily="18" charset="0"/>
                      </a:endParaRPr>
                    </a:p>
                  </a:txBody>
                  <a:tcPr marL="25947" marR="25947" marT="0" marB="0"/>
                </a:tc>
                <a:tc hMerge="1">
                  <a:txBody>
                    <a:bodyPr/>
                    <a:lstStyle/>
                    <a:p>
                      <a:endParaRPr lang="es-CO"/>
                    </a:p>
                  </a:txBody>
                  <a:tcPr/>
                </a:tc>
                <a:extLst>
                  <a:ext uri="{0D108BD9-81ED-4DB2-BD59-A6C34878D82A}">
                    <a16:rowId xmlns:a16="http://schemas.microsoft.com/office/drawing/2014/main" val="10001"/>
                  </a:ext>
                </a:extLst>
              </a:tr>
              <a:tr h="262503">
                <a:tc>
                  <a:txBody>
                    <a:bodyPr/>
                    <a:lstStyle/>
                    <a:p>
                      <a:pPr>
                        <a:spcAft>
                          <a:spcPts val="0"/>
                        </a:spcAft>
                      </a:pPr>
                      <a:r>
                        <a:rPr lang="es-ES" sz="900">
                          <a:effectLst/>
                        </a:rPr>
                        <a:t>Autores</a:t>
                      </a:r>
                      <a:endParaRPr lang="es-CO" sz="1000">
                        <a:effectLst/>
                        <a:latin typeface="Times New Roman" panose="02020603050405020304" pitchFamily="18" charset="0"/>
                        <a:ea typeface="Times New Roman" panose="02020603050405020304" pitchFamily="18" charset="0"/>
                      </a:endParaRPr>
                    </a:p>
                  </a:txBody>
                  <a:tcPr marL="25947" marR="25947" marT="0" marB="0"/>
                </a:tc>
                <a:tc gridSpan="2">
                  <a:txBody>
                    <a:bodyPr/>
                    <a:lstStyle/>
                    <a:p>
                      <a:pPr>
                        <a:spcAft>
                          <a:spcPts val="0"/>
                        </a:spcAft>
                      </a:pPr>
                      <a:r>
                        <a:rPr lang="es-ES" sz="900">
                          <a:effectLst/>
                        </a:rPr>
                        <a:t>&lt; Angie Bibiana López Rivera, Diana Marcela Díaz Diaz,Nairobi Adriana Hidalgo Herrera, Juan Camilo Rairan Rodriguez&gt;</a:t>
                      </a:r>
                      <a:endParaRPr lang="es-CO" sz="1000">
                        <a:effectLst/>
                        <a:latin typeface="Times New Roman" panose="02020603050405020304" pitchFamily="18" charset="0"/>
                        <a:ea typeface="Times New Roman" panose="02020603050405020304" pitchFamily="18" charset="0"/>
                      </a:endParaRPr>
                    </a:p>
                  </a:txBody>
                  <a:tcPr marL="25947" marR="25947" marT="0" marB="0"/>
                </a:tc>
                <a:tc hMerge="1">
                  <a:txBody>
                    <a:bodyPr/>
                    <a:lstStyle/>
                    <a:p>
                      <a:endParaRPr lang="es-CO"/>
                    </a:p>
                  </a:txBody>
                  <a:tcPr/>
                </a:tc>
                <a:extLst>
                  <a:ext uri="{0D108BD9-81ED-4DB2-BD59-A6C34878D82A}">
                    <a16:rowId xmlns:a16="http://schemas.microsoft.com/office/drawing/2014/main" val="10002"/>
                  </a:ext>
                </a:extLst>
              </a:tr>
              <a:tr h="131251">
                <a:tc>
                  <a:txBody>
                    <a:bodyPr/>
                    <a:lstStyle/>
                    <a:p>
                      <a:pPr>
                        <a:spcAft>
                          <a:spcPts val="0"/>
                        </a:spcAft>
                      </a:pPr>
                      <a:r>
                        <a:rPr lang="es-ES" sz="900">
                          <a:effectLst/>
                        </a:rPr>
                        <a:t>Fuentes</a:t>
                      </a:r>
                      <a:endParaRPr lang="es-CO" sz="1000">
                        <a:effectLst/>
                        <a:latin typeface="Times New Roman" panose="02020603050405020304" pitchFamily="18" charset="0"/>
                        <a:ea typeface="Times New Roman" panose="02020603050405020304" pitchFamily="18" charset="0"/>
                      </a:endParaRPr>
                    </a:p>
                  </a:txBody>
                  <a:tcPr marL="25947" marR="25947" marT="0" marB="0"/>
                </a:tc>
                <a:tc gridSpan="2">
                  <a:txBody>
                    <a:bodyPr/>
                    <a:lstStyle/>
                    <a:p>
                      <a:pPr>
                        <a:spcAft>
                          <a:spcPts val="0"/>
                        </a:spcAft>
                      </a:pPr>
                      <a:r>
                        <a:rPr lang="es-ES" sz="900">
                          <a:effectLst/>
                        </a:rPr>
                        <a:t>&lt;fuente de la versión actual&gt;</a:t>
                      </a:r>
                      <a:endParaRPr lang="es-CO" sz="1000">
                        <a:effectLst/>
                        <a:latin typeface="Times New Roman" panose="02020603050405020304" pitchFamily="18" charset="0"/>
                        <a:ea typeface="Times New Roman" panose="02020603050405020304" pitchFamily="18" charset="0"/>
                      </a:endParaRPr>
                    </a:p>
                  </a:txBody>
                  <a:tcPr marL="25947" marR="25947" marT="0" marB="0"/>
                </a:tc>
                <a:tc hMerge="1">
                  <a:txBody>
                    <a:bodyPr/>
                    <a:lstStyle/>
                    <a:p>
                      <a:endParaRPr lang="es-CO"/>
                    </a:p>
                  </a:txBody>
                  <a:tcPr/>
                </a:tc>
                <a:extLst>
                  <a:ext uri="{0D108BD9-81ED-4DB2-BD59-A6C34878D82A}">
                    <a16:rowId xmlns:a16="http://schemas.microsoft.com/office/drawing/2014/main" val="10003"/>
                  </a:ext>
                </a:extLst>
              </a:tr>
              <a:tr h="145835">
                <a:tc>
                  <a:txBody>
                    <a:bodyPr/>
                    <a:lstStyle/>
                    <a:p>
                      <a:pPr>
                        <a:spcAft>
                          <a:spcPts val="0"/>
                        </a:spcAft>
                      </a:pPr>
                      <a:r>
                        <a:rPr lang="es-ES" sz="900">
                          <a:effectLst/>
                        </a:rPr>
                        <a:t>Objetivos asociados</a:t>
                      </a:r>
                      <a:endParaRPr lang="es-CO" sz="1000">
                        <a:effectLst/>
                        <a:latin typeface="Times New Roman" panose="02020603050405020304" pitchFamily="18" charset="0"/>
                        <a:ea typeface="Times New Roman" panose="02020603050405020304" pitchFamily="18" charset="0"/>
                      </a:endParaRPr>
                    </a:p>
                  </a:txBody>
                  <a:tcPr marL="25947" marR="25947" marT="0" marB="0"/>
                </a:tc>
                <a:tc gridSpan="2">
                  <a:txBody>
                    <a:bodyPr/>
                    <a:lstStyle/>
                    <a:p>
                      <a:pPr>
                        <a:spcAft>
                          <a:spcPts val="0"/>
                        </a:spcAft>
                      </a:pPr>
                      <a:r>
                        <a:rPr lang="es-ES" sz="1000" dirty="0">
                          <a:effectLst/>
                        </a:rPr>
                        <a:t>El administrador deberá ingresar el registro de los usuarios</a:t>
                      </a:r>
                      <a:endParaRPr lang="es-CO" sz="1000" dirty="0">
                        <a:effectLst/>
                        <a:latin typeface="Times New Roman" panose="02020603050405020304" pitchFamily="18" charset="0"/>
                        <a:ea typeface="Times New Roman" panose="02020603050405020304" pitchFamily="18" charset="0"/>
                      </a:endParaRPr>
                    </a:p>
                  </a:txBody>
                  <a:tcPr marL="25947" marR="25947" marT="0" marB="0"/>
                </a:tc>
                <a:tc hMerge="1">
                  <a:txBody>
                    <a:bodyPr/>
                    <a:lstStyle/>
                    <a:p>
                      <a:endParaRPr lang="es-CO"/>
                    </a:p>
                  </a:txBody>
                  <a:tcPr/>
                </a:tc>
                <a:extLst>
                  <a:ext uri="{0D108BD9-81ED-4DB2-BD59-A6C34878D82A}">
                    <a16:rowId xmlns:a16="http://schemas.microsoft.com/office/drawing/2014/main" val="10004"/>
                  </a:ext>
                </a:extLst>
              </a:tr>
              <a:tr h="291669">
                <a:tc>
                  <a:txBody>
                    <a:bodyPr/>
                    <a:lstStyle/>
                    <a:p>
                      <a:pPr>
                        <a:spcAft>
                          <a:spcPts val="0"/>
                        </a:spcAft>
                      </a:pPr>
                      <a:r>
                        <a:rPr lang="es-ES" sz="900">
                          <a:effectLst/>
                        </a:rPr>
                        <a:t>Descripción</a:t>
                      </a:r>
                      <a:endParaRPr lang="es-CO" sz="1000">
                        <a:effectLst/>
                        <a:latin typeface="Times New Roman" panose="02020603050405020304" pitchFamily="18" charset="0"/>
                        <a:ea typeface="Times New Roman" panose="02020603050405020304" pitchFamily="18" charset="0"/>
                      </a:endParaRPr>
                    </a:p>
                  </a:txBody>
                  <a:tcPr marL="25947" marR="25947" marT="0" marB="0"/>
                </a:tc>
                <a:tc gridSpan="2">
                  <a:txBody>
                    <a:bodyPr/>
                    <a:lstStyle/>
                    <a:p>
                      <a:pPr>
                        <a:spcAft>
                          <a:spcPts val="0"/>
                        </a:spcAft>
                      </a:pPr>
                      <a:r>
                        <a:rPr lang="es-ES" sz="1000" dirty="0">
                          <a:effectLst/>
                        </a:rPr>
                        <a:t>El administrador generara el registro del usuario asignándole los permisos de ingreso según su rol.</a:t>
                      </a:r>
                      <a:endParaRPr lang="es-CO" sz="1000" dirty="0">
                        <a:effectLst/>
                        <a:latin typeface="Times New Roman" panose="02020603050405020304" pitchFamily="18" charset="0"/>
                        <a:ea typeface="Times New Roman" panose="02020603050405020304" pitchFamily="18" charset="0"/>
                      </a:endParaRPr>
                    </a:p>
                  </a:txBody>
                  <a:tcPr marL="25947" marR="25947" marT="0" marB="0"/>
                </a:tc>
                <a:tc hMerge="1">
                  <a:txBody>
                    <a:bodyPr/>
                    <a:lstStyle/>
                    <a:p>
                      <a:endParaRPr lang="es-CO"/>
                    </a:p>
                  </a:txBody>
                  <a:tcPr/>
                </a:tc>
                <a:extLst>
                  <a:ext uri="{0D108BD9-81ED-4DB2-BD59-A6C34878D82A}">
                    <a16:rowId xmlns:a16="http://schemas.microsoft.com/office/drawing/2014/main" val="10005"/>
                  </a:ext>
                </a:extLst>
              </a:tr>
              <a:tr h="131251">
                <a:tc>
                  <a:txBody>
                    <a:bodyPr/>
                    <a:lstStyle/>
                    <a:p>
                      <a:pPr>
                        <a:spcAft>
                          <a:spcPts val="0"/>
                        </a:spcAft>
                      </a:pPr>
                      <a:r>
                        <a:rPr lang="es-ES" sz="900">
                          <a:effectLst/>
                        </a:rPr>
                        <a:t>Precondición</a:t>
                      </a:r>
                      <a:endParaRPr lang="es-CO" sz="1000">
                        <a:effectLst/>
                        <a:latin typeface="Times New Roman" panose="02020603050405020304" pitchFamily="18" charset="0"/>
                        <a:ea typeface="Times New Roman" panose="02020603050405020304" pitchFamily="18" charset="0"/>
                      </a:endParaRPr>
                    </a:p>
                  </a:txBody>
                  <a:tcPr marL="25947" marR="25947" marT="0" marB="0"/>
                </a:tc>
                <a:tc gridSpan="2">
                  <a:txBody>
                    <a:bodyPr/>
                    <a:lstStyle/>
                    <a:p>
                      <a:pPr>
                        <a:spcAft>
                          <a:spcPts val="0"/>
                        </a:spcAft>
                      </a:pPr>
                      <a:r>
                        <a:rPr lang="es-ES" sz="900">
                          <a:effectLst/>
                        </a:rPr>
                        <a:t>Datos del usuario: nombre,apellido,ID.</a:t>
                      </a:r>
                      <a:endParaRPr lang="es-CO" sz="1000">
                        <a:effectLst/>
                        <a:latin typeface="Times New Roman" panose="02020603050405020304" pitchFamily="18" charset="0"/>
                        <a:ea typeface="Times New Roman" panose="02020603050405020304" pitchFamily="18" charset="0"/>
                      </a:endParaRPr>
                    </a:p>
                  </a:txBody>
                  <a:tcPr marL="25947" marR="25947" marT="0" marB="0"/>
                </a:tc>
                <a:tc hMerge="1">
                  <a:txBody>
                    <a:bodyPr/>
                    <a:lstStyle/>
                    <a:p>
                      <a:endParaRPr lang="es-CO"/>
                    </a:p>
                  </a:txBody>
                  <a:tcPr/>
                </a:tc>
                <a:extLst>
                  <a:ext uri="{0D108BD9-81ED-4DB2-BD59-A6C34878D82A}">
                    <a16:rowId xmlns:a16="http://schemas.microsoft.com/office/drawing/2014/main" val="10006"/>
                  </a:ext>
                </a:extLst>
              </a:tr>
              <a:tr h="131251">
                <a:tc rowSpan="8">
                  <a:txBody>
                    <a:bodyPr/>
                    <a:lstStyle/>
                    <a:p>
                      <a:pPr>
                        <a:spcAft>
                          <a:spcPts val="0"/>
                        </a:spcAft>
                      </a:pPr>
                      <a:r>
                        <a:rPr lang="es-ES" sz="900">
                          <a:effectLst/>
                        </a:rPr>
                        <a:t>Secuencia</a:t>
                      </a:r>
                      <a:endParaRPr lang="es-CO" sz="1000">
                        <a:effectLst/>
                      </a:endParaRPr>
                    </a:p>
                    <a:p>
                      <a:pPr>
                        <a:spcAft>
                          <a:spcPts val="0"/>
                        </a:spcAft>
                      </a:pPr>
                      <a:r>
                        <a:rPr lang="es-ES" sz="900">
                          <a:effectLst/>
                        </a:rPr>
                        <a:t>Normal</a:t>
                      </a:r>
                      <a:endParaRPr lang="es-CO" sz="1000">
                        <a:effectLst/>
                        <a:latin typeface="Times New Roman" panose="02020603050405020304" pitchFamily="18" charset="0"/>
                        <a:ea typeface="Times New Roman" panose="02020603050405020304" pitchFamily="18" charset="0"/>
                      </a:endParaRPr>
                    </a:p>
                  </a:txBody>
                  <a:tcPr marL="25947" marR="25947" marT="0" marB="0"/>
                </a:tc>
                <a:tc>
                  <a:txBody>
                    <a:bodyPr/>
                    <a:lstStyle/>
                    <a:p>
                      <a:pPr>
                        <a:spcAft>
                          <a:spcPts val="0"/>
                        </a:spcAft>
                      </a:pPr>
                      <a:r>
                        <a:rPr lang="es-ES" sz="900" dirty="0">
                          <a:effectLst/>
                        </a:rPr>
                        <a:t>Paso</a:t>
                      </a:r>
                      <a:endParaRPr lang="es-CO" sz="1000" dirty="0">
                        <a:effectLst/>
                        <a:latin typeface="Times New Roman" panose="02020603050405020304" pitchFamily="18" charset="0"/>
                        <a:ea typeface="Times New Roman" panose="02020603050405020304" pitchFamily="18" charset="0"/>
                      </a:endParaRPr>
                    </a:p>
                  </a:txBody>
                  <a:tcPr marL="25947" marR="25947" marT="0" marB="0"/>
                </a:tc>
                <a:tc>
                  <a:txBody>
                    <a:bodyPr/>
                    <a:lstStyle/>
                    <a:p>
                      <a:pPr>
                        <a:spcAft>
                          <a:spcPts val="0"/>
                        </a:spcAft>
                      </a:pPr>
                      <a:r>
                        <a:rPr lang="es-ES" sz="900">
                          <a:effectLst/>
                        </a:rPr>
                        <a:t>Acción</a:t>
                      </a:r>
                      <a:endParaRPr lang="es-CO" sz="1000">
                        <a:effectLst/>
                        <a:latin typeface="Times New Roman" panose="02020603050405020304" pitchFamily="18" charset="0"/>
                        <a:ea typeface="Times New Roman" panose="02020603050405020304" pitchFamily="18" charset="0"/>
                      </a:endParaRPr>
                    </a:p>
                  </a:txBody>
                  <a:tcPr marL="25947" marR="25947" marT="0" marB="0"/>
                </a:tc>
                <a:extLst>
                  <a:ext uri="{0D108BD9-81ED-4DB2-BD59-A6C34878D82A}">
                    <a16:rowId xmlns:a16="http://schemas.microsoft.com/office/drawing/2014/main" val="10007"/>
                  </a:ext>
                </a:extLst>
              </a:tr>
              <a:tr h="131251">
                <a:tc vMerge="1">
                  <a:txBody>
                    <a:bodyPr/>
                    <a:lstStyle/>
                    <a:p>
                      <a:endParaRPr lang="es-CO"/>
                    </a:p>
                  </a:txBody>
                  <a:tcPr/>
                </a:tc>
                <a:tc>
                  <a:txBody>
                    <a:bodyPr/>
                    <a:lstStyle/>
                    <a:p>
                      <a:pPr algn="ctr">
                        <a:spcAft>
                          <a:spcPts val="0"/>
                        </a:spcAft>
                      </a:pPr>
                      <a:r>
                        <a:rPr lang="es-ES" sz="900">
                          <a:effectLst/>
                        </a:rPr>
                        <a:t>1</a:t>
                      </a:r>
                      <a:endParaRPr lang="es-CO" sz="1000">
                        <a:effectLst/>
                        <a:latin typeface="Times New Roman" panose="02020603050405020304" pitchFamily="18" charset="0"/>
                        <a:ea typeface="Times New Roman" panose="02020603050405020304" pitchFamily="18" charset="0"/>
                      </a:endParaRPr>
                    </a:p>
                  </a:txBody>
                  <a:tcPr marL="25947" marR="25947" marT="0" marB="0"/>
                </a:tc>
                <a:tc>
                  <a:txBody>
                    <a:bodyPr/>
                    <a:lstStyle/>
                    <a:p>
                      <a:pPr>
                        <a:spcAft>
                          <a:spcPts val="0"/>
                        </a:spcAft>
                      </a:pPr>
                      <a:r>
                        <a:rPr lang="es-ES" sz="900">
                          <a:effectLst/>
                        </a:rPr>
                        <a:t>Crear cuenta del usuario</a:t>
                      </a:r>
                      <a:endParaRPr lang="es-CO" sz="1000">
                        <a:effectLst/>
                        <a:latin typeface="Times New Roman" panose="02020603050405020304" pitchFamily="18" charset="0"/>
                        <a:ea typeface="Times New Roman" panose="02020603050405020304" pitchFamily="18" charset="0"/>
                      </a:endParaRPr>
                    </a:p>
                  </a:txBody>
                  <a:tcPr marL="25947" marR="25947" marT="0" marB="0"/>
                </a:tc>
                <a:extLst>
                  <a:ext uri="{0D108BD9-81ED-4DB2-BD59-A6C34878D82A}">
                    <a16:rowId xmlns:a16="http://schemas.microsoft.com/office/drawing/2014/main" val="10008"/>
                  </a:ext>
                </a:extLst>
              </a:tr>
              <a:tr h="131251">
                <a:tc vMerge="1">
                  <a:txBody>
                    <a:bodyPr/>
                    <a:lstStyle/>
                    <a:p>
                      <a:endParaRPr lang="es-CO"/>
                    </a:p>
                  </a:txBody>
                  <a:tcPr/>
                </a:tc>
                <a:tc>
                  <a:txBody>
                    <a:bodyPr/>
                    <a:lstStyle/>
                    <a:p>
                      <a:pPr algn="ctr">
                        <a:spcAft>
                          <a:spcPts val="0"/>
                        </a:spcAft>
                      </a:pPr>
                      <a:r>
                        <a:rPr lang="es-ES" sz="900">
                          <a:effectLst/>
                        </a:rPr>
                        <a:t>2</a:t>
                      </a:r>
                      <a:endParaRPr lang="es-CO" sz="1000">
                        <a:effectLst/>
                        <a:latin typeface="Times New Roman" panose="02020603050405020304" pitchFamily="18" charset="0"/>
                        <a:ea typeface="Times New Roman" panose="02020603050405020304" pitchFamily="18" charset="0"/>
                      </a:endParaRPr>
                    </a:p>
                  </a:txBody>
                  <a:tcPr marL="25947" marR="25947" marT="0" marB="0"/>
                </a:tc>
                <a:tc>
                  <a:txBody>
                    <a:bodyPr/>
                    <a:lstStyle/>
                    <a:p>
                      <a:pPr>
                        <a:spcAft>
                          <a:spcPts val="0"/>
                        </a:spcAft>
                      </a:pPr>
                      <a:r>
                        <a:rPr lang="es-ES" sz="900">
                          <a:effectLst/>
                        </a:rPr>
                        <a:t>Validar información</a:t>
                      </a:r>
                      <a:endParaRPr lang="es-CO" sz="1000">
                        <a:effectLst/>
                        <a:latin typeface="Times New Roman" panose="02020603050405020304" pitchFamily="18" charset="0"/>
                        <a:ea typeface="Times New Roman" panose="02020603050405020304" pitchFamily="18" charset="0"/>
                      </a:endParaRPr>
                    </a:p>
                  </a:txBody>
                  <a:tcPr marL="25947" marR="25947" marT="0" marB="0"/>
                </a:tc>
                <a:extLst>
                  <a:ext uri="{0D108BD9-81ED-4DB2-BD59-A6C34878D82A}">
                    <a16:rowId xmlns:a16="http://schemas.microsoft.com/office/drawing/2014/main" val="10009"/>
                  </a:ext>
                </a:extLst>
              </a:tr>
              <a:tr h="131251">
                <a:tc vMerge="1">
                  <a:txBody>
                    <a:bodyPr/>
                    <a:lstStyle/>
                    <a:p>
                      <a:endParaRPr lang="es-CO"/>
                    </a:p>
                  </a:txBody>
                  <a:tcPr/>
                </a:tc>
                <a:tc>
                  <a:txBody>
                    <a:bodyPr/>
                    <a:lstStyle/>
                    <a:p>
                      <a:pPr algn="ctr">
                        <a:spcAft>
                          <a:spcPts val="0"/>
                        </a:spcAft>
                      </a:pPr>
                      <a:r>
                        <a:rPr lang="es-ES" sz="900" dirty="0">
                          <a:effectLst/>
                        </a:rPr>
                        <a:t>3</a:t>
                      </a:r>
                      <a:endParaRPr lang="es-CO" sz="1000" dirty="0">
                        <a:effectLst/>
                        <a:latin typeface="Times New Roman" panose="02020603050405020304" pitchFamily="18" charset="0"/>
                        <a:ea typeface="Times New Roman" panose="02020603050405020304" pitchFamily="18" charset="0"/>
                      </a:endParaRPr>
                    </a:p>
                  </a:txBody>
                  <a:tcPr marL="25947" marR="25947" marT="0" marB="0"/>
                </a:tc>
                <a:tc>
                  <a:txBody>
                    <a:bodyPr/>
                    <a:lstStyle/>
                    <a:p>
                      <a:pPr>
                        <a:spcAft>
                          <a:spcPts val="0"/>
                        </a:spcAft>
                      </a:pPr>
                      <a:r>
                        <a:rPr lang="es-ES" sz="900">
                          <a:effectLst/>
                        </a:rPr>
                        <a:t>Registro de base de datos</a:t>
                      </a:r>
                      <a:endParaRPr lang="es-CO" sz="1000">
                        <a:effectLst/>
                        <a:latin typeface="Times New Roman" panose="02020603050405020304" pitchFamily="18" charset="0"/>
                        <a:ea typeface="Times New Roman" panose="02020603050405020304" pitchFamily="18" charset="0"/>
                      </a:endParaRPr>
                    </a:p>
                  </a:txBody>
                  <a:tcPr marL="25947" marR="25947" marT="0" marB="0"/>
                </a:tc>
                <a:extLst>
                  <a:ext uri="{0D108BD9-81ED-4DB2-BD59-A6C34878D82A}">
                    <a16:rowId xmlns:a16="http://schemas.microsoft.com/office/drawing/2014/main" val="10010"/>
                  </a:ext>
                </a:extLst>
              </a:tr>
              <a:tr h="131251">
                <a:tc vMerge="1">
                  <a:txBody>
                    <a:bodyPr/>
                    <a:lstStyle/>
                    <a:p>
                      <a:endParaRPr lang="es-CO"/>
                    </a:p>
                  </a:txBody>
                  <a:tcPr/>
                </a:tc>
                <a:tc>
                  <a:txBody>
                    <a:bodyPr/>
                    <a:lstStyle/>
                    <a:p>
                      <a:pPr algn="ctr">
                        <a:spcAft>
                          <a:spcPts val="0"/>
                        </a:spcAft>
                      </a:pPr>
                      <a:r>
                        <a:rPr lang="es-ES" sz="900" dirty="0">
                          <a:effectLst/>
                        </a:rPr>
                        <a:t>4</a:t>
                      </a:r>
                      <a:endParaRPr lang="es-CO" sz="1000" dirty="0">
                        <a:effectLst/>
                        <a:latin typeface="Times New Roman" panose="02020603050405020304" pitchFamily="18" charset="0"/>
                        <a:ea typeface="Times New Roman" panose="02020603050405020304" pitchFamily="18" charset="0"/>
                      </a:endParaRPr>
                    </a:p>
                  </a:txBody>
                  <a:tcPr marL="25947" marR="25947" marT="0" marB="0"/>
                </a:tc>
                <a:tc>
                  <a:txBody>
                    <a:bodyPr/>
                    <a:lstStyle/>
                    <a:p>
                      <a:pPr>
                        <a:spcAft>
                          <a:spcPts val="0"/>
                        </a:spcAft>
                      </a:pPr>
                      <a:r>
                        <a:rPr lang="es-ES" sz="900">
                          <a:effectLst/>
                        </a:rPr>
                        <a:t>Asignación de permisos</a:t>
                      </a:r>
                      <a:endParaRPr lang="es-CO" sz="1000">
                        <a:effectLst/>
                        <a:latin typeface="Times New Roman" panose="02020603050405020304" pitchFamily="18" charset="0"/>
                        <a:ea typeface="Times New Roman" panose="02020603050405020304" pitchFamily="18" charset="0"/>
                      </a:endParaRPr>
                    </a:p>
                  </a:txBody>
                  <a:tcPr marL="25947" marR="25947" marT="0" marB="0"/>
                </a:tc>
                <a:extLst>
                  <a:ext uri="{0D108BD9-81ED-4DB2-BD59-A6C34878D82A}">
                    <a16:rowId xmlns:a16="http://schemas.microsoft.com/office/drawing/2014/main" val="10011"/>
                  </a:ext>
                </a:extLst>
              </a:tr>
              <a:tr h="131251">
                <a:tc vMerge="1">
                  <a:txBody>
                    <a:bodyPr/>
                    <a:lstStyle/>
                    <a:p>
                      <a:endParaRPr lang="es-CO"/>
                    </a:p>
                  </a:txBody>
                  <a:tcPr/>
                </a:tc>
                <a:tc>
                  <a:txBody>
                    <a:bodyPr/>
                    <a:lstStyle/>
                    <a:p>
                      <a:pPr algn="ctr">
                        <a:spcAft>
                          <a:spcPts val="0"/>
                        </a:spcAft>
                      </a:pPr>
                      <a:r>
                        <a:rPr lang="es-ES" sz="900">
                          <a:effectLst/>
                        </a:rPr>
                        <a:t>5</a:t>
                      </a:r>
                      <a:endParaRPr lang="es-CO" sz="1000">
                        <a:effectLst/>
                        <a:latin typeface="Times New Roman" panose="02020603050405020304" pitchFamily="18" charset="0"/>
                        <a:ea typeface="Times New Roman" panose="02020603050405020304" pitchFamily="18" charset="0"/>
                      </a:endParaRPr>
                    </a:p>
                  </a:txBody>
                  <a:tcPr marL="25947" marR="25947" marT="0" marB="0"/>
                </a:tc>
                <a:tc>
                  <a:txBody>
                    <a:bodyPr/>
                    <a:lstStyle/>
                    <a:p>
                      <a:pPr>
                        <a:spcAft>
                          <a:spcPts val="0"/>
                        </a:spcAft>
                      </a:pPr>
                      <a:r>
                        <a:rPr lang="es-ES" sz="900">
                          <a:effectLst/>
                        </a:rPr>
                        <a:t>Confirmación de cuenta </a:t>
                      </a:r>
                      <a:endParaRPr lang="es-CO" sz="1000">
                        <a:effectLst/>
                        <a:latin typeface="Times New Roman" panose="02020603050405020304" pitchFamily="18" charset="0"/>
                        <a:ea typeface="Times New Roman" panose="02020603050405020304" pitchFamily="18" charset="0"/>
                      </a:endParaRPr>
                    </a:p>
                  </a:txBody>
                  <a:tcPr marL="25947" marR="25947" marT="0" marB="0"/>
                </a:tc>
                <a:extLst>
                  <a:ext uri="{0D108BD9-81ED-4DB2-BD59-A6C34878D82A}">
                    <a16:rowId xmlns:a16="http://schemas.microsoft.com/office/drawing/2014/main" val="10012"/>
                  </a:ext>
                </a:extLst>
              </a:tr>
              <a:tr h="131251">
                <a:tc vMerge="1">
                  <a:txBody>
                    <a:bodyPr/>
                    <a:lstStyle/>
                    <a:p>
                      <a:endParaRPr lang="es-CO"/>
                    </a:p>
                  </a:txBody>
                  <a:tcPr/>
                </a:tc>
                <a:tc>
                  <a:txBody>
                    <a:bodyPr/>
                    <a:lstStyle/>
                    <a:p>
                      <a:pPr algn="ctr">
                        <a:spcAft>
                          <a:spcPts val="0"/>
                        </a:spcAft>
                      </a:pPr>
                      <a:r>
                        <a:rPr lang="es-ES" sz="900" dirty="0">
                          <a:effectLst/>
                        </a:rPr>
                        <a:t>6</a:t>
                      </a:r>
                      <a:endParaRPr lang="es-CO" sz="1000" dirty="0">
                        <a:effectLst/>
                        <a:latin typeface="Times New Roman" panose="02020603050405020304" pitchFamily="18" charset="0"/>
                        <a:ea typeface="Times New Roman" panose="02020603050405020304" pitchFamily="18" charset="0"/>
                      </a:endParaRPr>
                    </a:p>
                  </a:txBody>
                  <a:tcPr marL="25947" marR="25947" marT="0" marB="0"/>
                </a:tc>
                <a:tc>
                  <a:txBody>
                    <a:bodyPr/>
                    <a:lstStyle/>
                    <a:p>
                      <a:pPr>
                        <a:spcAft>
                          <a:spcPts val="0"/>
                        </a:spcAft>
                      </a:pPr>
                      <a:r>
                        <a:rPr lang="es-ES" sz="900">
                          <a:effectLst/>
                        </a:rPr>
                        <a:t> </a:t>
                      </a:r>
                      <a:endParaRPr lang="es-CO" sz="1000">
                        <a:effectLst/>
                        <a:latin typeface="Times New Roman" panose="02020603050405020304" pitchFamily="18" charset="0"/>
                        <a:ea typeface="Times New Roman" panose="02020603050405020304" pitchFamily="18" charset="0"/>
                      </a:endParaRPr>
                    </a:p>
                  </a:txBody>
                  <a:tcPr marL="25947" marR="25947" marT="0" marB="0"/>
                </a:tc>
                <a:extLst>
                  <a:ext uri="{0D108BD9-81ED-4DB2-BD59-A6C34878D82A}">
                    <a16:rowId xmlns:a16="http://schemas.microsoft.com/office/drawing/2014/main" val="10013"/>
                  </a:ext>
                </a:extLst>
              </a:tr>
              <a:tr h="131251">
                <a:tc vMerge="1">
                  <a:txBody>
                    <a:bodyPr/>
                    <a:lstStyle/>
                    <a:p>
                      <a:endParaRPr lang="es-CO"/>
                    </a:p>
                  </a:txBody>
                  <a:tcPr/>
                </a:tc>
                <a:tc>
                  <a:txBody>
                    <a:bodyPr/>
                    <a:lstStyle/>
                    <a:p>
                      <a:pPr algn="ctr">
                        <a:spcAft>
                          <a:spcPts val="0"/>
                        </a:spcAft>
                      </a:pPr>
                      <a:r>
                        <a:rPr lang="es-ES" sz="900">
                          <a:effectLst/>
                        </a:rPr>
                        <a:t>n</a:t>
                      </a:r>
                      <a:endParaRPr lang="es-CO" sz="1000">
                        <a:effectLst/>
                        <a:latin typeface="Times New Roman" panose="02020603050405020304" pitchFamily="18" charset="0"/>
                        <a:ea typeface="Times New Roman" panose="02020603050405020304" pitchFamily="18" charset="0"/>
                      </a:endParaRPr>
                    </a:p>
                  </a:txBody>
                  <a:tcPr marL="25947" marR="25947" marT="0" marB="0"/>
                </a:tc>
                <a:tc>
                  <a:txBody>
                    <a:bodyPr/>
                    <a:lstStyle/>
                    <a:p>
                      <a:pPr>
                        <a:spcAft>
                          <a:spcPts val="0"/>
                        </a:spcAft>
                      </a:pPr>
                      <a:r>
                        <a:rPr lang="es-ES" sz="900">
                          <a:effectLst/>
                        </a:rPr>
                        <a:t> </a:t>
                      </a:r>
                      <a:endParaRPr lang="es-CO" sz="1000">
                        <a:effectLst/>
                        <a:latin typeface="Times New Roman" panose="02020603050405020304" pitchFamily="18" charset="0"/>
                        <a:ea typeface="Times New Roman" panose="02020603050405020304" pitchFamily="18" charset="0"/>
                      </a:endParaRPr>
                    </a:p>
                  </a:txBody>
                  <a:tcPr marL="25947" marR="25947" marT="0" marB="0"/>
                </a:tc>
                <a:extLst>
                  <a:ext uri="{0D108BD9-81ED-4DB2-BD59-A6C34878D82A}">
                    <a16:rowId xmlns:a16="http://schemas.microsoft.com/office/drawing/2014/main" val="10014"/>
                  </a:ext>
                </a:extLst>
              </a:tr>
              <a:tr h="131251">
                <a:tc>
                  <a:txBody>
                    <a:bodyPr/>
                    <a:lstStyle/>
                    <a:p>
                      <a:pPr>
                        <a:spcAft>
                          <a:spcPts val="0"/>
                        </a:spcAft>
                      </a:pPr>
                      <a:r>
                        <a:rPr lang="es-ES" sz="900">
                          <a:effectLst/>
                        </a:rPr>
                        <a:t>Post condición</a:t>
                      </a:r>
                      <a:endParaRPr lang="es-CO" sz="1000">
                        <a:effectLst/>
                        <a:latin typeface="Times New Roman" panose="02020603050405020304" pitchFamily="18" charset="0"/>
                        <a:ea typeface="Times New Roman" panose="02020603050405020304" pitchFamily="18" charset="0"/>
                      </a:endParaRPr>
                    </a:p>
                  </a:txBody>
                  <a:tcPr marL="25947" marR="25947" marT="0" marB="0"/>
                </a:tc>
                <a:tc gridSpan="2">
                  <a:txBody>
                    <a:bodyPr/>
                    <a:lstStyle/>
                    <a:p>
                      <a:pPr>
                        <a:spcAft>
                          <a:spcPts val="0"/>
                        </a:spcAft>
                      </a:pPr>
                      <a:r>
                        <a:rPr lang="es-ES" sz="900" dirty="0">
                          <a:effectLst/>
                        </a:rPr>
                        <a:t>El usuario se encuentra registrado en la plataforma</a:t>
                      </a:r>
                      <a:endParaRPr lang="es-CO" sz="1000" dirty="0">
                        <a:effectLst/>
                        <a:latin typeface="Times New Roman" panose="02020603050405020304" pitchFamily="18" charset="0"/>
                        <a:ea typeface="Times New Roman" panose="02020603050405020304" pitchFamily="18" charset="0"/>
                      </a:endParaRPr>
                    </a:p>
                  </a:txBody>
                  <a:tcPr marL="25947" marR="25947" marT="0" marB="0"/>
                </a:tc>
                <a:tc hMerge="1">
                  <a:txBody>
                    <a:bodyPr/>
                    <a:lstStyle/>
                    <a:p>
                      <a:endParaRPr lang="es-CO"/>
                    </a:p>
                  </a:txBody>
                  <a:tcPr/>
                </a:tc>
                <a:extLst>
                  <a:ext uri="{0D108BD9-81ED-4DB2-BD59-A6C34878D82A}">
                    <a16:rowId xmlns:a16="http://schemas.microsoft.com/office/drawing/2014/main" val="10015"/>
                  </a:ext>
                </a:extLst>
              </a:tr>
              <a:tr h="131251">
                <a:tc rowSpan="4">
                  <a:txBody>
                    <a:bodyPr/>
                    <a:lstStyle/>
                    <a:p>
                      <a:pPr>
                        <a:spcAft>
                          <a:spcPts val="0"/>
                        </a:spcAft>
                      </a:pPr>
                      <a:r>
                        <a:rPr lang="es-ES" sz="900" kern="0">
                          <a:effectLst/>
                        </a:rPr>
                        <a:t>Excepciones</a:t>
                      </a:r>
                      <a:endParaRPr lang="es-CO" sz="900" b="1" kern="0">
                        <a:effectLst/>
                        <a:latin typeface="Times New Roman" panose="02020603050405020304" pitchFamily="18" charset="0"/>
                      </a:endParaRPr>
                    </a:p>
                  </a:txBody>
                  <a:tcPr marL="25947" marR="25947" marT="0" marB="0"/>
                </a:tc>
                <a:tc>
                  <a:txBody>
                    <a:bodyPr/>
                    <a:lstStyle/>
                    <a:p>
                      <a:pPr algn="ctr">
                        <a:spcAft>
                          <a:spcPts val="0"/>
                        </a:spcAft>
                      </a:pPr>
                      <a:r>
                        <a:rPr lang="es-ES" sz="900">
                          <a:effectLst/>
                        </a:rPr>
                        <a:t>Paso</a:t>
                      </a:r>
                      <a:endParaRPr lang="es-CO" sz="1000">
                        <a:effectLst/>
                        <a:latin typeface="Times New Roman" panose="02020603050405020304" pitchFamily="18" charset="0"/>
                        <a:ea typeface="Times New Roman" panose="02020603050405020304" pitchFamily="18" charset="0"/>
                      </a:endParaRPr>
                    </a:p>
                  </a:txBody>
                  <a:tcPr marL="25947" marR="25947" marT="0" marB="0"/>
                </a:tc>
                <a:tc>
                  <a:txBody>
                    <a:bodyPr/>
                    <a:lstStyle/>
                    <a:p>
                      <a:pPr>
                        <a:spcAft>
                          <a:spcPts val="0"/>
                        </a:spcAft>
                      </a:pPr>
                      <a:r>
                        <a:rPr lang="es-ES" sz="900">
                          <a:effectLst/>
                        </a:rPr>
                        <a:t>Acción</a:t>
                      </a:r>
                      <a:endParaRPr lang="es-CO" sz="1000">
                        <a:effectLst/>
                        <a:latin typeface="Times New Roman" panose="02020603050405020304" pitchFamily="18" charset="0"/>
                        <a:ea typeface="Times New Roman" panose="02020603050405020304" pitchFamily="18" charset="0"/>
                      </a:endParaRPr>
                    </a:p>
                  </a:txBody>
                  <a:tcPr marL="25947" marR="25947" marT="0" marB="0"/>
                </a:tc>
                <a:extLst>
                  <a:ext uri="{0D108BD9-81ED-4DB2-BD59-A6C34878D82A}">
                    <a16:rowId xmlns:a16="http://schemas.microsoft.com/office/drawing/2014/main" val="10016"/>
                  </a:ext>
                </a:extLst>
              </a:tr>
              <a:tr h="131251">
                <a:tc vMerge="1">
                  <a:txBody>
                    <a:bodyPr/>
                    <a:lstStyle/>
                    <a:p>
                      <a:endParaRPr lang="es-CO"/>
                    </a:p>
                  </a:txBody>
                  <a:tcPr/>
                </a:tc>
                <a:tc>
                  <a:txBody>
                    <a:bodyPr/>
                    <a:lstStyle/>
                    <a:p>
                      <a:pPr algn="ctr">
                        <a:spcAft>
                          <a:spcPts val="0"/>
                        </a:spcAft>
                      </a:pPr>
                      <a:r>
                        <a:rPr lang="es-ES" sz="900">
                          <a:effectLst/>
                        </a:rPr>
                        <a:t>1</a:t>
                      </a:r>
                      <a:endParaRPr lang="es-CO" sz="1000">
                        <a:effectLst/>
                        <a:latin typeface="Times New Roman" panose="02020603050405020304" pitchFamily="18" charset="0"/>
                        <a:ea typeface="Times New Roman" panose="02020603050405020304" pitchFamily="18" charset="0"/>
                      </a:endParaRPr>
                    </a:p>
                  </a:txBody>
                  <a:tcPr marL="25947" marR="25947" marT="0" marB="0"/>
                </a:tc>
                <a:tc>
                  <a:txBody>
                    <a:bodyPr/>
                    <a:lstStyle/>
                    <a:p>
                      <a:pPr>
                        <a:spcAft>
                          <a:spcPts val="0"/>
                        </a:spcAft>
                      </a:pPr>
                      <a:r>
                        <a:rPr lang="es-ES" sz="900">
                          <a:effectLst/>
                        </a:rPr>
                        <a:t>El usuario no está registrado</a:t>
                      </a:r>
                      <a:endParaRPr lang="es-CO" sz="1000">
                        <a:effectLst/>
                        <a:latin typeface="Times New Roman" panose="02020603050405020304" pitchFamily="18" charset="0"/>
                        <a:ea typeface="Times New Roman" panose="02020603050405020304" pitchFamily="18" charset="0"/>
                      </a:endParaRPr>
                    </a:p>
                  </a:txBody>
                  <a:tcPr marL="25947" marR="25947" marT="0" marB="0"/>
                </a:tc>
                <a:extLst>
                  <a:ext uri="{0D108BD9-81ED-4DB2-BD59-A6C34878D82A}">
                    <a16:rowId xmlns:a16="http://schemas.microsoft.com/office/drawing/2014/main" val="10017"/>
                  </a:ext>
                </a:extLst>
              </a:tr>
              <a:tr h="131251">
                <a:tc vMerge="1">
                  <a:txBody>
                    <a:bodyPr/>
                    <a:lstStyle/>
                    <a:p>
                      <a:endParaRPr lang="es-CO"/>
                    </a:p>
                  </a:txBody>
                  <a:tcPr/>
                </a:tc>
                <a:tc>
                  <a:txBody>
                    <a:bodyPr/>
                    <a:lstStyle/>
                    <a:p>
                      <a:pPr algn="ctr">
                        <a:spcAft>
                          <a:spcPts val="0"/>
                        </a:spcAft>
                      </a:pPr>
                      <a:r>
                        <a:rPr lang="es-ES" sz="900">
                          <a:effectLst/>
                        </a:rPr>
                        <a:t>2</a:t>
                      </a:r>
                      <a:endParaRPr lang="es-CO" sz="1000">
                        <a:effectLst/>
                        <a:latin typeface="Times New Roman" panose="02020603050405020304" pitchFamily="18" charset="0"/>
                        <a:ea typeface="Times New Roman" panose="02020603050405020304" pitchFamily="18" charset="0"/>
                      </a:endParaRPr>
                    </a:p>
                  </a:txBody>
                  <a:tcPr marL="25947" marR="25947" marT="0" marB="0"/>
                </a:tc>
                <a:tc>
                  <a:txBody>
                    <a:bodyPr/>
                    <a:lstStyle/>
                    <a:p>
                      <a:pPr>
                        <a:spcAft>
                          <a:spcPts val="0"/>
                        </a:spcAft>
                      </a:pPr>
                      <a:r>
                        <a:rPr lang="es-ES" sz="900">
                          <a:effectLst/>
                        </a:rPr>
                        <a:t> </a:t>
                      </a:r>
                      <a:endParaRPr lang="es-CO" sz="1000">
                        <a:effectLst/>
                        <a:latin typeface="Times New Roman" panose="02020603050405020304" pitchFamily="18" charset="0"/>
                        <a:ea typeface="Times New Roman" panose="02020603050405020304" pitchFamily="18" charset="0"/>
                      </a:endParaRPr>
                    </a:p>
                  </a:txBody>
                  <a:tcPr marL="25947" marR="25947" marT="0" marB="0"/>
                </a:tc>
                <a:extLst>
                  <a:ext uri="{0D108BD9-81ED-4DB2-BD59-A6C34878D82A}">
                    <a16:rowId xmlns:a16="http://schemas.microsoft.com/office/drawing/2014/main" val="10018"/>
                  </a:ext>
                </a:extLst>
              </a:tr>
              <a:tr h="131251">
                <a:tc vMerge="1">
                  <a:txBody>
                    <a:bodyPr/>
                    <a:lstStyle/>
                    <a:p>
                      <a:endParaRPr lang="es-CO"/>
                    </a:p>
                  </a:txBody>
                  <a:tcPr/>
                </a:tc>
                <a:tc>
                  <a:txBody>
                    <a:bodyPr/>
                    <a:lstStyle/>
                    <a:p>
                      <a:pPr algn="ctr">
                        <a:spcAft>
                          <a:spcPts val="0"/>
                        </a:spcAft>
                      </a:pPr>
                      <a:r>
                        <a:rPr lang="es-ES" sz="900">
                          <a:effectLst/>
                        </a:rPr>
                        <a:t>3</a:t>
                      </a:r>
                      <a:endParaRPr lang="es-CO" sz="1000">
                        <a:effectLst/>
                        <a:latin typeface="Times New Roman" panose="02020603050405020304" pitchFamily="18" charset="0"/>
                        <a:ea typeface="Times New Roman" panose="02020603050405020304" pitchFamily="18" charset="0"/>
                      </a:endParaRPr>
                    </a:p>
                  </a:txBody>
                  <a:tcPr marL="25947" marR="25947" marT="0" marB="0"/>
                </a:tc>
                <a:tc>
                  <a:txBody>
                    <a:bodyPr/>
                    <a:lstStyle/>
                    <a:p>
                      <a:pPr>
                        <a:spcAft>
                          <a:spcPts val="0"/>
                        </a:spcAft>
                      </a:pPr>
                      <a:r>
                        <a:rPr lang="es-ES" sz="900" dirty="0">
                          <a:effectLst/>
                        </a:rPr>
                        <a:t> </a:t>
                      </a:r>
                      <a:endParaRPr lang="es-CO" sz="1000" dirty="0">
                        <a:effectLst/>
                        <a:latin typeface="Times New Roman" panose="02020603050405020304" pitchFamily="18" charset="0"/>
                        <a:ea typeface="Times New Roman" panose="02020603050405020304" pitchFamily="18" charset="0"/>
                      </a:endParaRPr>
                    </a:p>
                  </a:txBody>
                  <a:tcPr marL="25947" marR="25947" marT="0" marB="0"/>
                </a:tc>
                <a:extLst>
                  <a:ext uri="{0D108BD9-81ED-4DB2-BD59-A6C34878D82A}">
                    <a16:rowId xmlns:a16="http://schemas.microsoft.com/office/drawing/2014/main" val="10019"/>
                  </a:ext>
                </a:extLst>
              </a:tr>
              <a:tr h="138240">
                <a:tc>
                  <a:txBody>
                    <a:bodyPr/>
                    <a:lstStyle/>
                    <a:p>
                      <a:pPr>
                        <a:spcAft>
                          <a:spcPts val="0"/>
                        </a:spcAft>
                      </a:pPr>
                      <a:r>
                        <a:rPr lang="es-ES" sz="900">
                          <a:effectLst/>
                        </a:rPr>
                        <a:t>Rendimiento</a:t>
                      </a:r>
                      <a:endParaRPr lang="es-CO" sz="1000">
                        <a:effectLst/>
                        <a:latin typeface="Times New Roman" panose="02020603050405020304" pitchFamily="18" charset="0"/>
                        <a:ea typeface="Times New Roman" panose="02020603050405020304" pitchFamily="18" charset="0"/>
                      </a:endParaRPr>
                    </a:p>
                  </a:txBody>
                  <a:tcPr marL="25947" marR="25947" marT="0" marB="0"/>
                </a:tc>
                <a:tc>
                  <a:txBody>
                    <a:bodyPr/>
                    <a:lstStyle/>
                    <a:p>
                      <a:pPr>
                        <a:spcAft>
                          <a:spcPts val="0"/>
                        </a:spcAft>
                      </a:pPr>
                      <a:r>
                        <a:rPr lang="es-ES" sz="900">
                          <a:effectLst/>
                        </a:rPr>
                        <a:t>Paso</a:t>
                      </a:r>
                      <a:endParaRPr lang="es-CO" sz="1000">
                        <a:effectLst/>
                        <a:latin typeface="Times New Roman" panose="02020603050405020304" pitchFamily="18" charset="0"/>
                        <a:ea typeface="Times New Roman" panose="02020603050405020304" pitchFamily="18" charset="0"/>
                      </a:endParaRPr>
                    </a:p>
                  </a:txBody>
                  <a:tcPr marL="25947" marR="25947" marT="0" marB="0"/>
                </a:tc>
                <a:tc>
                  <a:txBody>
                    <a:bodyPr/>
                    <a:lstStyle/>
                    <a:p>
                      <a:pPr>
                        <a:spcAft>
                          <a:spcPts val="0"/>
                        </a:spcAft>
                      </a:pPr>
                      <a:r>
                        <a:rPr lang="es-ES" sz="900">
                          <a:effectLst/>
                        </a:rPr>
                        <a:t>Cota de tiempo</a:t>
                      </a:r>
                      <a:endParaRPr lang="es-CO" sz="1000">
                        <a:effectLst/>
                        <a:latin typeface="Times New Roman" panose="02020603050405020304" pitchFamily="18" charset="0"/>
                        <a:ea typeface="Times New Roman" panose="02020603050405020304" pitchFamily="18" charset="0"/>
                      </a:endParaRPr>
                    </a:p>
                  </a:txBody>
                  <a:tcPr marL="25947" marR="25947" marT="0" marB="0"/>
                </a:tc>
                <a:extLst>
                  <a:ext uri="{0D108BD9-81ED-4DB2-BD59-A6C34878D82A}">
                    <a16:rowId xmlns:a16="http://schemas.microsoft.com/office/drawing/2014/main" val="10020"/>
                  </a:ext>
                </a:extLst>
              </a:tr>
              <a:tr h="131251">
                <a:tc>
                  <a:txBody>
                    <a:bodyPr/>
                    <a:lstStyle/>
                    <a:p>
                      <a:pPr>
                        <a:spcAft>
                          <a:spcPts val="0"/>
                        </a:spcAft>
                      </a:pPr>
                      <a:r>
                        <a:rPr lang="es-ES" sz="900">
                          <a:effectLst/>
                        </a:rPr>
                        <a:t> </a:t>
                      </a:r>
                      <a:endParaRPr lang="es-CO" sz="1000">
                        <a:effectLst/>
                        <a:latin typeface="Times New Roman" panose="02020603050405020304" pitchFamily="18" charset="0"/>
                        <a:ea typeface="Times New Roman" panose="02020603050405020304" pitchFamily="18" charset="0"/>
                      </a:endParaRPr>
                    </a:p>
                  </a:txBody>
                  <a:tcPr marL="25947" marR="25947" marT="0" marB="0"/>
                </a:tc>
                <a:tc>
                  <a:txBody>
                    <a:bodyPr/>
                    <a:lstStyle/>
                    <a:p>
                      <a:pPr algn="ctr">
                        <a:spcAft>
                          <a:spcPts val="0"/>
                        </a:spcAft>
                      </a:pPr>
                      <a:r>
                        <a:rPr lang="es-ES" sz="900">
                          <a:effectLst/>
                        </a:rPr>
                        <a:t>1</a:t>
                      </a:r>
                      <a:endParaRPr lang="es-CO" sz="1000">
                        <a:effectLst/>
                        <a:latin typeface="Times New Roman" panose="02020603050405020304" pitchFamily="18" charset="0"/>
                        <a:ea typeface="Times New Roman" panose="02020603050405020304" pitchFamily="18" charset="0"/>
                      </a:endParaRPr>
                    </a:p>
                  </a:txBody>
                  <a:tcPr marL="25947" marR="25947" marT="0" marB="0"/>
                </a:tc>
                <a:tc>
                  <a:txBody>
                    <a:bodyPr/>
                    <a:lstStyle/>
                    <a:p>
                      <a:pPr>
                        <a:spcAft>
                          <a:spcPts val="0"/>
                        </a:spcAft>
                      </a:pPr>
                      <a:r>
                        <a:rPr lang="es-ES" sz="900">
                          <a:effectLst/>
                        </a:rPr>
                        <a:t>3 segundos</a:t>
                      </a:r>
                      <a:endParaRPr lang="es-CO" sz="1000">
                        <a:effectLst/>
                        <a:latin typeface="Times New Roman" panose="02020603050405020304" pitchFamily="18" charset="0"/>
                        <a:ea typeface="Times New Roman" panose="02020603050405020304" pitchFamily="18" charset="0"/>
                      </a:endParaRPr>
                    </a:p>
                  </a:txBody>
                  <a:tcPr marL="25947" marR="25947" marT="0" marB="0"/>
                </a:tc>
                <a:extLst>
                  <a:ext uri="{0D108BD9-81ED-4DB2-BD59-A6C34878D82A}">
                    <a16:rowId xmlns:a16="http://schemas.microsoft.com/office/drawing/2014/main" val="10021"/>
                  </a:ext>
                </a:extLst>
              </a:tr>
              <a:tr h="131251">
                <a:tc>
                  <a:txBody>
                    <a:bodyPr/>
                    <a:lstStyle/>
                    <a:p>
                      <a:pPr>
                        <a:spcAft>
                          <a:spcPts val="0"/>
                        </a:spcAft>
                      </a:pPr>
                      <a:r>
                        <a:rPr lang="es-ES" sz="900">
                          <a:effectLst/>
                        </a:rPr>
                        <a:t> </a:t>
                      </a:r>
                      <a:endParaRPr lang="es-CO" sz="1000">
                        <a:effectLst/>
                        <a:latin typeface="Times New Roman" panose="02020603050405020304" pitchFamily="18" charset="0"/>
                        <a:ea typeface="Times New Roman" panose="02020603050405020304" pitchFamily="18" charset="0"/>
                      </a:endParaRPr>
                    </a:p>
                  </a:txBody>
                  <a:tcPr marL="25947" marR="25947" marT="0" marB="0"/>
                </a:tc>
                <a:tc>
                  <a:txBody>
                    <a:bodyPr/>
                    <a:lstStyle/>
                    <a:p>
                      <a:pPr algn="ctr">
                        <a:spcAft>
                          <a:spcPts val="0"/>
                        </a:spcAft>
                      </a:pPr>
                      <a:r>
                        <a:rPr lang="es-ES" sz="900">
                          <a:effectLst/>
                        </a:rPr>
                        <a:t>2</a:t>
                      </a:r>
                      <a:endParaRPr lang="es-CO" sz="1000">
                        <a:effectLst/>
                        <a:latin typeface="Times New Roman" panose="02020603050405020304" pitchFamily="18" charset="0"/>
                        <a:ea typeface="Times New Roman" panose="02020603050405020304" pitchFamily="18" charset="0"/>
                      </a:endParaRPr>
                    </a:p>
                  </a:txBody>
                  <a:tcPr marL="25947" marR="25947" marT="0" marB="0"/>
                </a:tc>
                <a:tc>
                  <a:txBody>
                    <a:bodyPr/>
                    <a:lstStyle/>
                    <a:p>
                      <a:pPr>
                        <a:spcAft>
                          <a:spcPts val="0"/>
                        </a:spcAft>
                      </a:pPr>
                      <a:r>
                        <a:rPr lang="es-ES" sz="900">
                          <a:effectLst/>
                        </a:rPr>
                        <a:t> </a:t>
                      </a:r>
                      <a:endParaRPr lang="es-CO" sz="1000">
                        <a:effectLst/>
                        <a:latin typeface="Times New Roman" panose="02020603050405020304" pitchFamily="18" charset="0"/>
                        <a:ea typeface="Times New Roman" panose="02020603050405020304" pitchFamily="18" charset="0"/>
                      </a:endParaRPr>
                    </a:p>
                  </a:txBody>
                  <a:tcPr marL="25947" marR="25947" marT="0" marB="0"/>
                </a:tc>
                <a:extLst>
                  <a:ext uri="{0D108BD9-81ED-4DB2-BD59-A6C34878D82A}">
                    <a16:rowId xmlns:a16="http://schemas.microsoft.com/office/drawing/2014/main" val="10022"/>
                  </a:ext>
                </a:extLst>
              </a:tr>
              <a:tr h="131251">
                <a:tc>
                  <a:txBody>
                    <a:bodyPr/>
                    <a:lstStyle/>
                    <a:p>
                      <a:pPr>
                        <a:spcAft>
                          <a:spcPts val="0"/>
                        </a:spcAft>
                      </a:pPr>
                      <a:r>
                        <a:rPr lang="es-ES" sz="900" dirty="0">
                          <a:effectLst/>
                        </a:rPr>
                        <a:t>Frecuencia esperada</a:t>
                      </a:r>
                      <a:endParaRPr lang="es-CO" sz="1000" dirty="0">
                        <a:effectLst/>
                        <a:latin typeface="Times New Roman" panose="02020603050405020304" pitchFamily="18" charset="0"/>
                        <a:ea typeface="Times New Roman" panose="02020603050405020304" pitchFamily="18" charset="0"/>
                      </a:endParaRPr>
                    </a:p>
                  </a:txBody>
                  <a:tcPr marL="25947" marR="25947" marT="0" marB="0"/>
                </a:tc>
                <a:tc gridSpan="2">
                  <a:txBody>
                    <a:bodyPr/>
                    <a:lstStyle/>
                    <a:p>
                      <a:pPr>
                        <a:spcAft>
                          <a:spcPts val="0"/>
                        </a:spcAft>
                      </a:pPr>
                      <a:r>
                        <a:rPr lang="es-ES" sz="900" dirty="0">
                          <a:effectLst/>
                        </a:rPr>
                        <a:t> </a:t>
                      </a:r>
                      <a:endParaRPr lang="es-CO" sz="1000" dirty="0">
                        <a:effectLst/>
                        <a:latin typeface="Times New Roman" panose="02020603050405020304" pitchFamily="18" charset="0"/>
                        <a:ea typeface="Times New Roman" panose="02020603050405020304" pitchFamily="18" charset="0"/>
                      </a:endParaRPr>
                    </a:p>
                  </a:txBody>
                  <a:tcPr marL="25947" marR="25947" marT="0" marB="0"/>
                </a:tc>
                <a:tc hMerge="1">
                  <a:txBody>
                    <a:bodyPr/>
                    <a:lstStyle/>
                    <a:p>
                      <a:endParaRPr lang="es-CO"/>
                    </a:p>
                  </a:txBody>
                  <a:tcPr/>
                </a:tc>
                <a:extLst>
                  <a:ext uri="{0D108BD9-81ED-4DB2-BD59-A6C34878D82A}">
                    <a16:rowId xmlns:a16="http://schemas.microsoft.com/office/drawing/2014/main" val="10023"/>
                  </a:ext>
                </a:extLst>
              </a:tr>
              <a:tr h="131251">
                <a:tc>
                  <a:txBody>
                    <a:bodyPr/>
                    <a:lstStyle/>
                    <a:p>
                      <a:pPr>
                        <a:spcAft>
                          <a:spcPts val="0"/>
                        </a:spcAft>
                      </a:pPr>
                      <a:r>
                        <a:rPr lang="es-ES" sz="900">
                          <a:effectLst/>
                        </a:rPr>
                        <a:t>Importancia</a:t>
                      </a:r>
                      <a:endParaRPr lang="es-CO" sz="1000">
                        <a:effectLst/>
                        <a:latin typeface="Times New Roman" panose="02020603050405020304" pitchFamily="18" charset="0"/>
                        <a:ea typeface="Times New Roman" panose="02020603050405020304" pitchFamily="18" charset="0"/>
                      </a:endParaRPr>
                    </a:p>
                  </a:txBody>
                  <a:tcPr marL="25947" marR="25947" marT="0" marB="0"/>
                </a:tc>
                <a:tc gridSpan="2">
                  <a:txBody>
                    <a:bodyPr/>
                    <a:lstStyle/>
                    <a:p>
                      <a:pPr>
                        <a:spcAft>
                          <a:spcPts val="0"/>
                        </a:spcAft>
                      </a:pPr>
                      <a:r>
                        <a:rPr lang="es-ES" sz="900" dirty="0">
                          <a:effectLst/>
                        </a:rPr>
                        <a:t>Vital</a:t>
                      </a:r>
                      <a:endParaRPr lang="es-CO" sz="1000" dirty="0">
                        <a:effectLst/>
                        <a:latin typeface="Times New Roman" panose="02020603050405020304" pitchFamily="18" charset="0"/>
                        <a:ea typeface="Times New Roman" panose="02020603050405020304" pitchFamily="18" charset="0"/>
                      </a:endParaRPr>
                    </a:p>
                  </a:txBody>
                  <a:tcPr marL="25947" marR="25947" marT="0" marB="0"/>
                </a:tc>
                <a:tc hMerge="1">
                  <a:txBody>
                    <a:bodyPr/>
                    <a:lstStyle/>
                    <a:p>
                      <a:endParaRPr lang="es-CO"/>
                    </a:p>
                  </a:txBody>
                  <a:tcPr/>
                </a:tc>
                <a:extLst>
                  <a:ext uri="{0D108BD9-81ED-4DB2-BD59-A6C34878D82A}">
                    <a16:rowId xmlns:a16="http://schemas.microsoft.com/office/drawing/2014/main" val="10024"/>
                  </a:ext>
                </a:extLst>
              </a:tr>
              <a:tr h="131251">
                <a:tc>
                  <a:txBody>
                    <a:bodyPr/>
                    <a:lstStyle/>
                    <a:p>
                      <a:pPr>
                        <a:spcAft>
                          <a:spcPts val="0"/>
                        </a:spcAft>
                      </a:pPr>
                      <a:r>
                        <a:rPr lang="es-ES" sz="900">
                          <a:effectLst/>
                        </a:rPr>
                        <a:t>Urgencia</a:t>
                      </a:r>
                      <a:endParaRPr lang="es-CO" sz="1000">
                        <a:effectLst/>
                        <a:latin typeface="Times New Roman" panose="02020603050405020304" pitchFamily="18" charset="0"/>
                        <a:ea typeface="Times New Roman" panose="02020603050405020304" pitchFamily="18" charset="0"/>
                      </a:endParaRPr>
                    </a:p>
                  </a:txBody>
                  <a:tcPr marL="25947" marR="25947" marT="0" marB="0"/>
                </a:tc>
                <a:tc gridSpan="2">
                  <a:txBody>
                    <a:bodyPr/>
                    <a:lstStyle/>
                    <a:p>
                      <a:pPr>
                        <a:spcAft>
                          <a:spcPts val="0"/>
                        </a:spcAft>
                      </a:pPr>
                      <a:r>
                        <a:rPr lang="es-ES" sz="900" dirty="0">
                          <a:effectLst/>
                        </a:rPr>
                        <a:t>Inmediatamente</a:t>
                      </a:r>
                      <a:endParaRPr lang="es-CO" sz="1200" dirty="0">
                        <a:effectLst/>
                        <a:latin typeface="Times New Roman" panose="02020603050405020304" pitchFamily="18" charset="0"/>
                        <a:ea typeface="Times New Roman" panose="02020603050405020304" pitchFamily="18" charset="0"/>
                      </a:endParaRPr>
                    </a:p>
                  </a:txBody>
                  <a:tcPr marL="25947" marR="25947" marT="0" marB="0"/>
                </a:tc>
                <a:tc hMerge="1">
                  <a:txBody>
                    <a:bodyPr/>
                    <a:lstStyle/>
                    <a:p>
                      <a:endParaRPr lang="es-CO"/>
                    </a:p>
                  </a:txBody>
                  <a:tcPr/>
                </a:tc>
                <a:extLst>
                  <a:ext uri="{0D108BD9-81ED-4DB2-BD59-A6C34878D82A}">
                    <a16:rowId xmlns:a16="http://schemas.microsoft.com/office/drawing/2014/main" val="10025"/>
                  </a:ext>
                </a:extLst>
              </a:tr>
              <a:tr h="131251">
                <a:tc>
                  <a:txBody>
                    <a:bodyPr/>
                    <a:lstStyle/>
                    <a:p>
                      <a:pPr>
                        <a:spcAft>
                          <a:spcPts val="0"/>
                        </a:spcAft>
                      </a:pPr>
                      <a:r>
                        <a:rPr lang="es-ES" sz="900">
                          <a:effectLst/>
                        </a:rPr>
                        <a:t>Comentarios</a:t>
                      </a:r>
                      <a:endParaRPr lang="es-CO" sz="1000">
                        <a:effectLst/>
                        <a:latin typeface="Times New Roman" panose="02020603050405020304" pitchFamily="18" charset="0"/>
                        <a:ea typeface="Times New Roman" panose="02020603050405020304" pitchFamily="18" charset="0"/>
                      </a:endParaRPr>
                    </a:p>
                  </a:txBody>
                  <a:tcPr marL="25947" marR="25947" marT="0" marB="0"/>
                </a:tc>
                <a:tc gridSpan="2">
                  <a:txBody>
                    <a:bodyPr/>
                    <a:lstStyle/>
                    <a:p>
                      <a:pPr>
                        <a:spcAft>
                          <a:spcPts val="0"/>
                        </a:spcAft>
                      </a:pPr>
                      <a:r>
                        <a:rPr lang="es-ES" sz="900" dirty="0">
                          <a:effectLst/>
                        </a:rPr>
                        <a:t>&lt;comentarios adicionales&gt;</a:t>
                      </a:r>
                      <a:endParaRPr lang="es-CO" sz="1000" dirty="0">
                        <a:effectLst/>
                        <a:latin typeface="Times New Roman" panose="02020603050405020304" pitchFamily="18" charset="0"/>
                        <a:ea typeface="Times New Roman" panose="02020603050405020304" pitchFamily="18" charset="0"/>
                      </a:endParaRPr>
                    </a:p>
                  </a:txBody>
                  <a:tcPr marL="25947" marR="25947" marT="0" marB="0"/>
                </a:tc>
                <a:tc hMerge="1">
                  <a:txBody>
                    <a:bodyPr/>
                    <a:lstStyle/>
                    <a:p>
                      <a:endParaRPr lang="es-CO"/>
                    </a:p>
                  </a:txBody>
                  <a:tcPr/>
                </a:tc>
                <a:extLst>
                  <a:ext uri="{0D108BD9-81ED-4DB2-BD59-A6C34878D82A}">
                    <a16:rowId xmlns:a16="http://schemas.microsoft.com/office/drawing/2014/main" val="10026"/>
                  </a:ext>
                </a:extLst>
              </a:tr>
            </a:tbl>
          </a:graphicData>
        </a:graphic>
      </p:graphicFrame>
      <p:sp>
        <p:nvSpPr>
          <p:cNvPr id="7" name="CuadroTexto 6"/>
          <p:cNvSpPr txBox="1"/>
          <p:nvPr/>
        </p:nvSpPr>
        <p:spPr>
          <a:xfrm>
            <a:off x="6472719" y="4698581"/>
            <a:ext cx="2671281" cy="307777"/>
          </a:xfrm>
          <a:prstGeom prst="rect">
            <a:avLst/>
          </a:prstGeom>
          <a:noFill/>
        </p:spPr>
        <p:txBody>
          <a:bodyPr wrap="square" rtlCol="0">
            <a:spAutoFit/>
          </a:bodyPr>
          <a:lstStyle/>
          <a:p>
            <a:r>
              <a:rPr lang="es-CO" dirty="0">
                <a:hlinkClick r:id="rId2" action="ppaction://hlinkfile"/>
              </a:rPr>
              <a:t>CASOS DE USO EXTENDIDO</a:t>
            </a:r>
            <a:endParaRPr lang="es-CO" dirty="0"/>
          </a:p>
        </p:txBody>
      </p:sp>
    </p:spTree>
    <p:extLst>
      <p:ext uri="{BB962C8B-B14F-4D97-AF65-F5344CB8AC3E}">
        <p14:creationId xmlns:p14="http://schemas.microsoft.com/office/powerpoint/2010/main" val="260410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41"/>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DIAGRAMA DE CASO DE USO </a:t>
            </a:r>
          </a:p>
        </p:txBody>
      </p:sp>
      <p:pic>
        <p:nvPicPr>
          <p:cNvPr id="5" name="Imagen 4"/>
          <p:cNvPicPr>
            <a:picLocks noChangeAspect="1"/>
          </p:cNvPicPr>
          <p:nvPr/>
        </p:nvPicPr>
        <p:blipFill>
          <a:blip r:embed="rId2"/>
          <a:stretch>
            <a:fillRect/>
          </a:stretch>
        </p:blipFill>
        <p:spPr>
          <a:xfrm>
            <a:off x="0" y="1058238"/>
            <a:ext cx="4448710" cy="3821988"/>
          </a:xfrm>
          <a:prstGeom prst="rect">
            <a:avLst/>
          </a:prstGeom>
          <a:ln>
            <a:noFill/>
          </a:ln>
          <a:effectLst>
            <a:outerShdw blurRad="190500" algn="tl" rotWithShape="0">
              <a:srgbClr val="000000">
                <a:alpha val="70000"/>
              </a:srgbClr>
            </a:outerShdw>
          </a:effectLst>
        </p:spPr>
      </p:pic>
      <p:sp>
        <p:nvSpPr>
          <p:cNvPr id="7" name="CuadroTexto 6"/>
          <p:cNvSpPr txBox="1"/>
          <p:nvPr/>
        </p:nvSpPr>
        <p:spPr>
          <a:xfrm>
            <a:off x="5784351" y="4773519"/>
            <a:ext cx="3113069" cy="307777"/>
          </a:xfrm>
          <a:prstGeom prst="rect">
            <a:avLst/>
          </a:prstGeom>
          <a:noFill/>
        </p:spPr>
        <p:txBody>
          <a:bodyPr wrap="square" rtlCol="0">
            <a:spAutoFit/>
          </a:bodyPr>
          <a:lstStyle/>
          <a:p>
            <a:r>
              <a:rPr lang="es-CO" dirty="0">
                <a:hlinkClick r:id="rId3" action="ppaction://hlinkfile"/>
              </a:rPr>
              <a:t>DIAGRAMAS DE CASO DE USO </a:t>
            </a:r>
            <a:endParaRPr lang="es-CO" dirty="0"/>
          </a:p>
        </p:txBody>
      </p:sp>
      <p:pic>
        <p:nvPicPr>
          <p:cNvPr id="8" name="Imagen 7"/>
          <p:cNvPicPr/>
          <p:nvPr/>
        </p:nvPicPr>
        <p:blipFill>
          <a:blip r:embed="rId4"/>
          <a:stretch>
            <a:fillRect/>
          </a:stretch>
        </p:blipFill>
        <p:spPr>
          <a:xfrm>
            <a:off x="4448710" y="1058239"/>
            <a:ext cx="4533558" cy="30285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79378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41"/>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DIAGRAMAS UML</a:t>
            </a:r>
          </a:p>
          <a:p>
            <a:pPr marL="0" marR="0" lvl="0" indent="0" algn="l" rtl="0">
              <a:spcBef>
                <a:spcPts val="0"/>
              </a:spcBef>
              <a:buNone/>
            </a:pPr>
            <a:r>
              <a:rPr lang="es-ES" sz="2000" b="1" dirty="0">
                <a:solidFill>
                  <a:srgbClr val="E8E6E8"/>
                </a:solidFill>
                <a:latin typeface="Calibri"/>
                <a:ea typeface="Calibri"/>
                <a:cs typeface="Calibri"/>
                <a:sym typeface="Calibri"/>
              </a:rPr>
              <a:t>DIAGRAMA DE CLASES</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387" y="1191508"/>
            <a:ext cx="6200775" cy="3609975"/>
          </a:xfrm>
          <a:prstGeom prst="rect">
            <a:avLst/>
          </a:prstGeom>
        </p:spPr>
      </p:pic>
      <p:sp>
        <p:nvSpPr>
          <p:cNvPr id="7" name="CuadroTexto 6"/>
          <p:cNvSpPr txBox="1"/>
          <p:nvPr/>
        </p:nvSpPr>
        <p:spPr>
          <a:xfrm flipH="1">
            <a:off x="7305377" y="4250987"/>
            <a:ext cx="1634341" cy="307777"/>
          </a:xfrm>
          <a:prstGeom prst="rect">
            <a:avLst/>
          </a:prstGeom>
          <a:noFill/>
        </p:spPr>
        <p:txBody>
          <a:bodyPr wrap="square" rtlCol="0">
            <a:spAutoFit/>
          </a:bodyPr>
          <a:lstStyle/>
          <a:p>
            <a:r>
              <a:rPr lang="es-CO" dirty="0">
                <a:hlinkClick r:id="rId3" action="ppaction://hlinkfile"/>
              </a:rPr>
              <a:t>DIAGRAMAS</a:t>
            </a:r>
            <a:r>
              <a:rPr lang="es-CO" dirty="0"/>
              <a:t>  </a:t>
            </a:r>
          </a:p>
        </p:txBody>
      </p:sp>
    </p:spTree>
    <p:extLst>
      <p:ext uri="{BB962C8B-B14F-4D97-AF65-F5344CB8AC3E}">
        <p14:creationId xmlns:p14="http://schemas.microsoft.com/office/powerpoint/2010/main" val="2470018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INDICADOR</a:t>
            </a:r>
          </a:p>
          <a:p>
            <a:pPr marL="0" marR="0" lvl="0" indent="0" algn="l" rtl="0">
              <a:spcBef>
                <a:spcPts val="0"/>
              </a:spcBef>
              <a:buNone/>
            </a:pPr>
            <a:r>
              <a:rPr lang="es-ES" sz="2000" b="1" dirty="0">
                <a:solidFill>
                  <a:srgbClr val="E8E6E8"/>
                </a:solidFill>
                <a:latin typeface="Calibri"/>
                <a:ea typeface="Calibri"/>
                <a:cs typeface="Calibri"/>
                <a:sym typeface="Calibri"/>
              </a:rPr>
              <a:t>METODOLOGICO</a:t>
            </a:r>
          </a:p>
        </p:txBody>
      </p:sp>
      <p:sp>
        <p:nvSpPr>
          <p:cNvPr id="131" name="Shape 131"/>
          <p:cNvSpPr txBox="1"/>
          <p:nvPr/>
        </p:nvSpPr>
        <p:spPr>
          <a:xfrm>
            <a:off x="553338" y="162651"/>
            <a:ext cx="281288"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1800" b="1">
                <a:solidFill>
                  <a:srgbClr val="E8E6E8"/>
                </a:solidFill>
                <a:latin typeface="Calibri"/>
                <a:ea typeface="Calibri"/>
                <a:cs typeface="Calibri"/>
                <a:sym typeface="Calibri"/>
              </a:rPr>
              <a:t>1</a:t>
            </a:r>
          </a:p>
        </p:txBody>
      </p:sp>
      <p:pic>
        <p:nvPicPr>
          <p:cNvPr id="132" name="Shape 132"/>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33" name="Shape 133"/>
          <p:cNvSpPr txBox="1"/>
          <p:nvPr/>
        </p:nvSpPr>
        <p:spPr>
          <a:xfrm>
            <a:off x="986850" y="1508078"/>
            <a:ext cx="2591262"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419" sz="2000" b="1" dirty="0">
                <a:solidFill>
                  <a:schemeClr val="tx1"/>
                </a:solidFill>
                <a:latin typeface="Calibri"/>
                <a:ea typeface="Calibri"/>
                <a:cs typeface="Calibri"/>
                <a:sym typeface="Calibri"/>
              </a:rPr>
              <a:t>OBJETIVO GENERAL </a:t>
            </a:r>
            <a:endParaRPr lang="es-ES" sz="2000" b="1" dirty="0">
              <a:solidFill>
                <a:schemeClr val="tx1"/>
              </a:solidFill>
              <a:latin typeface="Calibri"/>
              <a:ea typeface="Calibri"/>
              <a:cs typeface="Calibri"/>
              <a:sym typeface="Calibri"/>
            </a:endParaRPr>
          </a:p>
        </p:txBody>
      </p:sp>
      <p:sp>
        <p:nvSpPr>
          <p:cNvPr id="134" name="Shape 134"/>
          <p:cNvSpPr txBox="1"/>
          <p:nvPr/>
        </p:nvSpPr>
        <p:spPr>
          <a:xfrm>
            <a:off x="1745785" y="1283623"/>
            <a:ext cx="2591262" cy="33855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b="1" dirty="0">
              <a:solidFill>
                <a:srgbClr val="ACC42D"/>
              </a:solidFill>
              <a:latin typeface="Calibri"/>
              <a:ea typeface="Calibri"/>
              <a:cs typeface="Calibri"/>
              <a:sym typeface="Calibri"/>
            </a:endParaRPr>
          </a:p>
        </p:txBody>
      </p:sp>
      <p:sp>
        <p:nvSpPr>
          <p:cNvPr id="136" name="Shape 136"/>
          <p:cNvSpPr txBox="1"/>
          <p:nvPr/>
        </p:nvSpPr>
        <p:spPr>
          <a:xfrm>
            <a:off x="986850" y="2314609"/>
            <a:ext cx="6848984" cy="2069174"/>
          </a:xfrm>
          <a:prstGeom prst="rect">
            <a:avLst/>
          </a:prstGeom>
          <a:noFill/>
          <a:ln>
            <a:noFill/>
          </a:ln>
        </p:spPr>
        <p:txBody>
          <a:bodyPr wrap="square" lIns="91425" tIns="45700" rIns="91425" bIns="45700" anchor="t" anchorCtr="0">
            <a:noAutofit/>
          </a:bodyPr>
          <a:lstStyle/>
          <a:p>
            <a:r>
              <a:rPr lang="es-ES" sz="2000" b="1" dirty="0">
                <a:solidFill>
                  <a:schemeClr val="tx1">
                    <a:lumMod val="65000"/>
                    <a:lumOff val="35000"/>
                  </a:schemeClr>
                </a:solidFill>
                <a:latin typeface="Calibri" panose="020F0502020204030204" pitchFamily="34" charset="0"/>
                <a:cs typeface="Calibri" panose="020F0502020204030204" pitchFamily="34" charset="0"/>
              </a:rPr>
              <a:t>S.O.S DOCUMENTAL desea diseñar un website que optimice el uso de la documentación para  así disminuir el uso del papel, brindando a la empresa SANIGGI S.A.S una herramienta de trabajo que le permita llevar de forma ordenada el paso a paso en la implementación de un gestor documental, A partir del conocimiento previo de sus archivos.</a:t>
            </a:r>
          </a:p>
          <a:p>
            <a:pPr marL="0" marR="0" lvl="0" indent="0" algn="l" rtl="0">
              <a:spcBef>
                <a:spcPts val="0"/>
              </a:spcBef>
              <a:buNone/>
            </a:pPr>
            <a:endParaRPr lang="es-ES" sz="1400" dirty="0">
              <a:solidFill>
                <a:srgbClr val="5E5C5D"/>
              </a:solidFill>
              <a:latin typeface="Calibri"/>
              <a:ea typeface="Calibri"/>
              <a:cs typeface="Calibri"/>
              <a:sym typeface="Calibri"/>
            </a:endParaRPr>
          </a:p>
        </p:txBody>
      </p:sp>
      <p:pic>
        <p:nvPicPr>
          <p:cNvPr id="137" name="Shape 137"/>
          <p:cNvPicPr preferRelativeResize="0"/>
          <p:nvPr/>
        </p:nvPicPr>
        <p:blipFill rotWithShape="1">
          <a:blip r:embed="rId4">
            <a:alphaModFix/>
          </a:blip>
          <a:srcRect/>
          <a:stretch/>
        </p:blipFill>
        <p:spPr>
          <a:xfrm>
            <a:off x="1101721" y="1963366"/>
            <a:ext cx="265430" cy="4191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41"/>
          <p:cNvSpPr txBox="1"/>
          <p:nvPr/>
        </p:nvSpPr>
        <p:spPr>
          <a:xfrm>
            <a:off x="954675" y="144887"/>
            <a:ext cx="2897478"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DIAGRAMAS UML</a:t>
            </a:r>
          </a:p>
          <a:p>
            <a:pPr marL="0" marR="0" lvl="0" indent="0" algn="l" rtl="0">
              <a:spcBef>
                <a:spcPts val="0"/>
              </a:spcBef>
              <a:buNone/>
            </a:pPr>
            <a:r>
              <a:rPr lang="es-ES" sz="2000" b="1" dirty="0">
                <a:solidFill>
                  <a:srgbClr val="E8E6E8"/>
                </a:solidFill>
                <a:latin typeface="Calibri"/>
                <a:ea typeface="Calibri"/>
                <a:cs typeface="Calibri"/>
                <a:sym typeface="Calibri"/>
              </a:rPr>
              <a:t>DIAGRAMA DE ESTADO</a:t>
            </a:r>
          </a:p>
        </p:txBody>
      </p:sp>
      <p:pic>
        <p:nvPicPr>
          <p:cNvPr id="6" name="Imagen 5">
            <a:extLst>
              <a:ext uri="{FF2B5EF4-FFF2-40B4-BE49-F238E27FC236}">
                <a16:creationId xmlns:a16="http://schemas.microsoft.com/office/drawing/2014/main" id="{B7C935BD-9B2F-4272-AC8C-D600CB8E88CB}"/>
              </a:ext>
            </a:extLst>
          </p:cNvPr>
          <p:cNvPicPr>
            <a:picLocks noChangeAspect="1"/>
          </p:cNvPicPr>
          <p:nvPr/>
        </p:nvPicPr>
        <p:blipFill>
          <a:blip r:embed="rId2"/>
          <a:stretch>
            <a:fillRect/>
          </a:stretch>
        </p:blipFill>
        <p:spPr>
          <a:xfrm>
            <a:off x="0" y="1191508"/>
            <a:ext cx="9032033" cy="3529782"/>
          </a:xfrm>
          <a:prstGeom prst="rect">
            <a:avLst/>
          </a:prstGeom>
        </p:spPr>
      </p:pic>
      <p:sp>
        <p:nvSpPr>
          <p:cNvPr id="7" name="CuadroTexto 6">
            <a:extLst>
              <a:ext uri="{FF2B5EF4-FFF2-40B4-BE49-F238E27FC236}">
                <a16:creationId xmlns:a16="http://schemas.microsoft.com/office/drawing/2014/main" id="{62C839D8-046B-4066-B01F-77391DF5D645}"/>
              </a:ext>
            </a:extLst>
          </p:cNvPr>
          <p:cNvSpPr txBox="1"/>
          <p:nvPr/>
        </p:nvSpPr>
        <p:spPr>
          <a:xfrm>
            <a:off x="4516016" y="1359292"/>
            <a:ext cx="2836507" cy="338554"/>
          </a:xfrm>
          <a:prstGeom prst="rect">
            <a:avLst/>
          </a:prstGeom>
          <a:noFill/>
        </p:spPr>
        <p:txBody>
          <a:bodyPr wrap="square" rtlCol="0">
            <a:spAutoFit/>
          </a:bodyPr>
          <a:lstStyle/>
          <a:p>
            <a:r>
              <a:rPr lang="es-CO" sz="1600" dirty="0"/>
              <a:t>Registro de Usuario</a:t>
            </a:r>
          </a:p>
        </p:txBody>
      </p:sp>
      <p:sp>
        <p:nvSpPr>
          <p:cNvPr id="10" name="CuadroTexto 9">
            <a:extLst>
              <a:ext uri="{FF2B5EF4-FFF2-40B4-BE49-F238E27FC236}">
                <a16:creationId xmlns:a16="http://schemas.microsoft.com/office/drawing/2014/main" id="{1559A910-C150-42E7-A1C9-88338D36B5F2}"/>
              </a:ext>
            </a:extLst>
          </p:cNvPr>
          <p:cNvSpPr txBox="1"/>
          <p:nvPr/>
        </p:nvSpPr>
        <p:spPr>
          <a:xfrm>
            <a:off x="6046238" y="4049486"/>
            <a:ext cx="2836506" cy="338554"/>
          </a:xfrm>
          <a:prstGeom prst="rect">
            <a:avLst/>
          </a:prstGeom>
          <a:noFill/>
        </p:spPr>
        <p:txBody>
          <a:bodyPr wrap="square" rtlCol="0">
            <a:spAutoFit/>
          </a:bodyPr>
          <a:lstStyle/>
          <a:p>
            <a:r>
              <a:rPr lang="es-CO" sz="1600" u="sng" dirty="0">
                <a:solidFill>
                  <a:srgbClr val="002060"/>
                </a:solidFill>
                <a:hlinkClick r:id="rId3" action="ppaction://hlinkfile"/>
              </a:rPr>
              <a:t>DIAGRAMA DE ESTADO</a:t>
            </a:r>
            <a:endParaRPr lang="es-CO" sz="1600" u="sng" dirty="0">
              <a:solidFill>
                <a:srgbClr val="002060"/>
              </a:solidFill>
            </a:endParaRPr>
          </a:p>
        </p:txBody>
      </p:sp>
    </p:spTree>
    <p:extLst>
      <p:ext uri="{BB962C8B-B14F-4D97-AF65-F5344CB8AC3E}">
        <p14:creationId xmlns:p14="http://schemas.microsoft.com/office/powerpoint/2010/main" val="1697449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41">
            <a:extLst>
              <a:ext uri="{FF2B5EF4-FFF2-40B4-BE49-F238E27FC236}">
                <a16:creationId xmlns:a16="http://schemas.microsoft.com/office/drawing/2014/main" id="{352E9E99-B07A-4ABA-A4EF-1E6009E1622C}"/>
              </a:ext>
            </a:extLst>
          </p:cNvPr>
          <p:cNvSpPr txBox="1"/>
          <p:nvPr/>
        </p:nvSpPr>
        <p:spPr>
          <a:xfrm>
            <a:off x="954674" y="144887"/>
            <a:ext cx="3617325"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DIAGRAMAS UML</a:t>
            </a:r>
          </a:p>
          <a:p>
            <a:pPr marL="0" marR="0" lvl="0" indent="0" algn="l" rtl="0">
              <a:spcBef>
                <a:spcPts val="0"/>
              </a:spcBef>
              <a:buNone/>
            </a:pPr>
            <a:r>
              <a:rPr lang="es-ES" sz="2000" b="1" dirty="0">
                <a:solidFill>
                  <a:srgbClr val="E8E6E8"/>
                </a:solidFill>
                <a:latin typeface="Calibri"/>
                <a:ea typeface="Calibri"/>
                <a:cs typeface="Calibri"/>
                <a:sym typeface="Calibri"/>
              </a:rPr>
              <a:t>DIAGRAMA DE SECUENCIA</a:t>
            </a:r>
          </a:p>
        </p:txBody>
      </p:sp>
      <p:pic>
        <p:nvPicPr>
          <p:cNvPr id="1026" name="Picture 2" descr="registro usuario">
            <a:extLst>
              <a:ext uri="{FF2B5EF4-FFF2-40B4-BE49-F238E27FC236}">
                <a16:creationId xmlns:a16="http://schemas.microsoft.com/office/drawing/2014/main" id="{C27F0F8C-69F6-4F5F-AD97-19A7977AE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06" y="1038870"/>
            <a:ext cx="7433676" cy="4104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ángulo 4">
            <a:extLst>
              <a:ext uri="{FF2B5EF4-FFF2-40B4-BE49-F238E27FC236}">
                <a16:creationId xmlns:a16="http://schemas.microsoft.com/office/drawing/2014/main" id="{7C9C086E-E44D-49D9-9D79-F8EBB5C16D6D}"/>
              </a:ext>
            </a:extLst>
          </p:cNvPr>
          <p:cNvSpPr/>
          <p:nvPr/>
        </p:nvSpPr>
        <p:spPr>
          <a:xfrm>
            <a:off x="6601316" y="4835723"/>
            <a:ext cx="2662908" cy="307777"/>
          </a:xfrm>
          <a:prstGeom prst="rect">
            <a:avLst/>
          </a:prstGeom>
        </p:spPr>
        <p:txBody>
          <a:bodyPr wrap="none">
            <a:spAutoFit/>
          </a:bodyPr>
          <a:lstStyle/>
          <a:p>
            <a:r>
              <a:rPr lang="es-CO" u="sng" dirty="0">
                <a:solidFill>
                  <a:srgbClr val="002060"/>
                </a:solidFill>
                <a:hlinkClick r:id="rId3" action="ppaction://hlinkfile"/>
              </a:rPr>
              <a:t>DIAGRAMAS DE SECUENCIA</a:t>
            </a:r>
            <a:endParaRPr lang="es-CO" u="sng" dirty="0">
              <a:solidFill>
                <a:srgbClr val="002060"/>
              </a:solidFill>
            </a:endParaRPr>
          </a:p>
        </p:txBody>
      </p:sp>
    </p:spTree>
    <p:extLst>
      <p:ext uri="{BB962C8B-B14F-4D97-AF65-F5344CB8AC3E}">
        <p14:creationId xmlns:p14="http://schemas.microsoft.com/office/powerpoint/2010/main" val="145532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41"/>
          <p:cNvSpPr txBox="1"/>
          <p:nvPr/>
        </p:nvSpPr>
        <p:spPr>
          <a:xfrm>
            <a:off x="954674" y="144887"/>
            <a:ext cx="5066747"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DIAGRAMAS UML MODELO CONCEPTUAL BD</a:t>
            </a:r>
          </a:p>
          <a:p>
            <a:pPr marL="0" marR="0" lvl="0" indent="0" algn="l" rtl="0">
              <a:spcBef>
                <a:spcPts val="0"/>
              </a:spcBef>
              <a:buNone/>
            </a:pPr>
            <a:r>
              <a:rPr lang="es-ES" sz="2000" b="1" dirty="0">
                <a:solidFill>
                  <a:srgbClr val="E8E6E8"/>
                </a:solidFill>
                <a:latin typeface="Calibri"/>
                <a:ea typeface="Calibri"/>
                <a:cs typeface="Calibri"/>
                <a:sym typeface="Calibri"/>
              </a:rPr>
              <a:t>MODELO ENTIDAD RELACION</a:t>
            </a:r>
          </a:p>
          <a:p>
            <a:pPr marL="0" marR="0" lvl="0" indent="0" algn="l" rtl="0">
              <a:spcBef>
                <a:spcPts val="0"/>
              </a:spcBef>
              <a:buNone/>
            </a:pPr>
            <a:endParaRPr lang="es-ES" sz="2000" b="1" dirty="0">
              <a:solidFill>
                <a:srgbClr val="E8E6E8"/>
              </a:solidFill>
              <a:latin typeface="Calibri"/>
              <a:ea typeface="Calibri"/>
              <a:cs typeface="Calibri"/>
              <a:sym typeface="Calibri"/>
            </a:endParaRPr>
          </a:p>
        </p:txBody>
      </p:sp>
      <p:pic>
        <p:nvPicPr>
          <p:cNvPr id="7" name="Imagen 6" descr="Imagen que contiene texto, mapa&#10;&#10;Descripción generada con confianza muy alta">
            <a:extLst>
              <a:ext uri="{FF2B5EF4-FFF2-40B4-BE49-F238E27FC236}">
                <a16:creationId xmlns:a16="http://schemas.microsoft.com/office/drawing/2014/main" id="{4D39826C-837E-4FA3-9A19-7D95BDA3B5FF}"/>
              </a:ext>
            </a:extLst>
          </p:cNvPr>
          <p:cNvPicPr>
            <a:picLocks noChangeAspect="1"/>
          </p:cNvPicPr>
          <p:nvPr/>
        </p:nvPicPr>
        <p:blipFill>
          <a:blip r:embed="rId2"/>
          <a:stretch>
            <a:fillRect/>
          </a:stretch>
        </p:blipFill>
        <p:spPr>
          <a:xfrm>
            <a:off x="38911" y="983034"/>
            <a:ext cx="8700421" cy="4015579"/>
          </a:xfrm>
          <a:prstGeom prst="rect">
            <a:avLst/>
          </a:prstGeom>
        </p:spPr>
      </p:pic>
      <p:sp>
        <p:nvSpPr>
          <p:cNvPr id="10" name="CuadroTexto 9">
            <a:extLst>
              <a:ext uri="{FF2B5EF4-FFF2-40B4-BE49-F238E27FC236}">
                <a16:creationId xmlns:a16="http://schemas.microsoft.com/office/drawing/2014/main" id="{BC3FA673-DA3B-4B6C-8805-34E99E11E087}"/>
              </a:ext>
            </a:extLst>
          </p:cNvPr>
          <p:cNvSpPr txBox="1">
            <a:spLocks/>
          </p:cNvSpPr>
          <p:nvPr/>
        </p:nvSpPr>
        <p:spPr>
          <a:xfrm>
            <a:off x="8121625" y="4690836"/>
            <a:ext cx="1235413" cy="307777"/>
          </a:xfrm>
          <a:prstGeom prst="rect">
            <a:avLst/>
          </a:prstGeom>
          <a:noFill/>
        </p:spPr>
        <p:txBody>
          <a:bodyPr wrap="square" rtlCol="0">
            <a:spAutoFit/>
          </a:bodyPr>
          <a:lstStyle/>
          <a:p>
            <a:r>
              <a:rPr lang="es-CO" dirty="0">
                <a:hlinkClick r:id="rId3" action="ppaction://hlinkfile"/>
              </a:rPr>
              <a:t>MODELO</a:t>
            </a:r>
            <a:endParaRPr lang="es-CO" dirty="0"/>
          </a:p>
        </p:txBody>
      </p:sp>
    </p:spTree>
    <p:extLst>
      <p:ext uri="{BB962C8B-B14F-4D97-AF65-F5344CB8AC3E}">
        <p14:creationId xmlns:p14="http://schemas.microsoft.com/office/powerpoint/2010/main" val="1738315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41"/>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DICCIONARIO DE DATOS</a:t>
            </a:r>
          </a:p>
        </p:txBody>
      </p:sp>
      <p:pic>
        <p:nvPicPr>
          <p:cNvPr id="3" name="Imagen 2">
            <a:extLst>
              <a:ext uri="{FF2B5EF4-FFF2-40B4-BE49-F238E27FC236}">
                <a16:creationId xmlns:a16="http://schemas.microsoft.com/office/drawing/2014/main" id="{33E88DF9-A39D-40F3-977A-008F65C37F80}"/>
              </a:ext>
            </a:extLst>
          </p:cNvPr>
          <p:cNvPicPr/>
          <p:nvPr/>
        </p:nvPicPr>
        <p:blipFill rotWithShape="1">
          <a:blip r:embed="rId2" cstate="print">
            <a:extLst>
              <a:ext uri="{28A0092B-C50C-407E-A947-70E740481C1C}">
                <a14:useLocalDpi xmlns:a14="http://schemas.microsoft.com/office/drawing/2010/main" val="0"/>
              </a:ext>
            </a:extLst>
          </a:blip>
          <a:srcRect t="9089" b="6701"/>
          <a:stretch/>
        </p:blipFill>
        <p:spPr bwMode="auto">
          <a:xfrm>
            <a:off x="0" y="986123"/>
            <a:ext cx="8566467" cy="4157377"/>
          </a:xfrm>
          <a:prstGeom prst="rect">
            <a:avLst/>
          </a:prstGeom>
          <a:ln>
            <a:noFill/>
          </a:ln>
          <a:extLst>
            <a:ext uri="{53640926-AAD7-44D8-BBD7-CCE9431645EC}">
              <a14:shadowObscured xmlns:a14="http://schemas.microsoft.com/office/drawing/2010/main"/>
            </a:ext>
          </a:extLst>
        </p:spPr>
      </p:pic>
      <p:sp>
        <p:nvSpPr>
          <p:cNvPr id="2" name="CuadroTexto 1">
            <a:extLst>
              <a:ext uri="{FF2B5EF4-FFF2-40B4-BE49-F238E27FC236}">
                <a16:creationId xmlns:a16="http://schemas.microsoft.com/office/drawing/2014/main" id="{8D790BFB-3D3D-4F4E-908E-B0132810910E}"/>
              </a:ext>
            </a:extLst>
          </p:cNvPr>
          <p:cNvSpPr txBox="1"/>
          <p:nvPr/>
        </p:nvSpPr>
        <p:spPr>
          <a:xfrm>
            <a:off x="6962775" y="4733925"/>
            <a:ext cx="2105025" cy="523220"/>
          </a:xfrm>
          <a:prstGeom prst="rect">
            <a:avLst/>
          </a:prstGeom>
          <a:noFill/>
        </p:spPr>
        <p:txBody>
          <a:bodyPr wrap="square" rtlCol="0">
            <a:spAutoFit/>
          </a:bodyPr>
          <a:lstStyle/>
          <a:p>
            <a:r>
              <a:rPr lang="es-CO" dirty="0">
                <a:hlinkClick r:id="rId3" action="ppaction://hlinkfile"/>
              </a:rPr>
              <a:t>DICCIONARIO DE DATOS</a:t>
            </a:r>
            <a:endParaRPr lang="es-CO" dirty="0"/>
          </a:p>
        </p:txBody>
      </p:sp>
    </p:spTree>
    <p:extLst>
      <p:ext uri="{BB962C8B-B14F-4D97-AF65-F5344CB8AC3E}">
        <p14:creationId xmlns:p14="http://schemas.microsoft.com/office/powerpoint/2010/main" val="1016377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1">
            <a:extLst>
              <a:ext uri="{FF2B5EF4-FFF2-40B4-BE49-F238E27FC236}">
                <a16:creationId xmlns:a16="http://schemas.microsoft.com/office/drawing/2014/main" id="{B4E157C6-0AAC-4309-980C-49CA92B6A155}"/>
              </a:ext>
            </a:extLst>
          </p:cNvPr>
          <p:cNvSpPr txBox="1"/>
          <p:nvPr/>
        </p:nvSpPr>
        <p:spPr>
          <a:xfrm>
            <a:off x="656095" y="98234"/>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PATRONES DE DISEÑO</a:t>
            </a:r>
          </a:p>
        </p:txBody>
      </p:sp>
      <p:pic>
        <p:nvPicPr>
          <p:cNvPr id="3" name="WhatsApp Video 2018-04-11 at 12.14.07 PM">
            <a:hlinkClick r:id="" action="ppaction://media"/>
            <a:extLst>
              <a:ext uri="{FF2B5EF4-FFF2-40B4-BE49-F238E27FC236}">
                <a16:creationId xmlns:a16="http://schemas.microsoft.com/office/drawing/2014/main" id="{D656FDE1-DBC2-4111-94A6-4CEA8E4EAB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209" y="1015197"/>
            <a:ext cx="7772399" cy="4371975"/>
          </a:xfrm>
          <a:prstGeom prst="rect">
            <a:avLst/>
          </a:prstGeom>
        </p:spPr>
      </p:pic>
      <p:sp>
        <p:nvSpPr>
          <p:cNvPr id="4" name="CuadroTexto 3">
            <a:extLst>
              <a:ext uri="{FF2B5EF4-FFF2-40B4-BE49-F238E27FC236}">
                <a16:creationId xmlns:a16="http://schemas.microsoft.com/office/drawing/2014/main" id="{2085AAD2-9EF5-499E-B96F-F2FF12437A09}"/>
              </a:ext>
            </a:extLst>
          </p:cNvPr>
          <p:cNvSpPr txBox="1"/>
          <p:nvPr/>
        </p:nvSpPr>
        <p:spPr>
          <a:xfrm>
            <a:off x="6943411" y="4698209"/>
            <a:ext cx="2200589" cy="307777"/>
          </a:xfrm>
          <a:prstGeom prst="rect">
            <a:avLst/>
          </a:prstGeom>
          <a:noFill/>
        </p:spPr>
        <p:txBody>
          <a:bodyPr wrap="square" rtlCol="0">
            <a:spAutoFit/>
          </a:bodyPr>
          <a:lstStyle/>
          <a:p>
            <a:r>
              <a:rPr lang="es-CO" dirty="0">
                <a:hlinkClick r:id="rId6" action="ppaction://hlinkfile"/>
              </a:rPr>
              <a:t>PATRONES DE DISEÑO</a:t>
            </a:r>
            <a:endParaRPr lang="es-CO" dirty="0"/>
          </a:p>
        </p:txBody>
      </p:sp>
    </p:spTree>
    <p:extLst>
      <p:ext uri="{BB962C8B-B14F-4D97-AF65-F5344CB8AC3E}">
        <p14:creationId xmlns:p14="http://schemas.microsoft.com/office/powerpoint/2010/main" val="370272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4" name="Shape 144"/>
          <p:cNvSpPr txBox="1"/>
          <p:nvPr/>
        </p:nvSpPr>
        <p:spPr>
          <a:xfrm>
            <a:off x="3914906" y="835841"/>
            <a:ext cx="2591262" cy="369332"/>
          </a:xfrm>
          <a:prstGeom prst="rect">
            <a:avLst/>
          </a:prstGeom>
          <a:noFill/>
          <a:ln>
            <a:noFill/>
          </a:ln>
        </p:spPr>
        <p:txBody>
          <a:bodyPr wrap="square" lIns="91425" tIns="45700" rIns="91425" bIns="45700" anchor="t" anchorCtr="0">
            <a:noAutofit/>
          </a:bodyPr>
          <a:lstStyle/>
          <a:p>
            <a:r>
              <a:rPr lang="es-CO" sz="1800" b="1" dirty="0"/>
              <a:t>Objetivos específicos </a:t>
            </a:r>
            <a:endParaRPr lang="es-ES" sz="1800" dirty="0"/>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50" y="1716469"/>
            <a:ext cx="1638394" cy="1650560"/>
          </a:xfrm>
          <a:prstGeom prst="rect">
            <a:avLst/>
          </a:prstGeom>
        </p:spPr>
      </p:pic>
      <p:pic>
        <p:nvPicPr>
          <p:cNvPr id="4" name="Imagen 3"/>
          <p:cNvPicPr>
            <a:picLocks noChangeAspect="1"/>
          </p:cNvPicPr>
          <p:nvPr/>
        </p:nvPicPr>
        <p:blipFill>
          <a:blip r:embed="rId4"/>
          <a:stretch>
            <a:fillRect/>
          </a:stretch>
        </p:blipFill>
        <p:spPr>
          <a:xfrm>
            <a:off x="4197532" y="1205173"/>
            <a:ext cx="4090771" cy="355427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INDICADOR</a:t>
            </a:r>
          </a:p>
          <a:p>
            <a:pPr marL="0" marR="0" lvl="0" indent="0" algn="l" rtl="0">
              <a:spcBef>
                <a:spcPts val="0"/>
              </a:spcBef>
              <a:buNone/>
            </a:pPr>
            <a:r>
              <a:rPr lang="es-ES" sz="2000" b="1" dirty="0">
                <a:solidFill>
                  <a:srgbClr val="E8E6E8"/>
                </a:solidFill>
                <a:latin typeface="Calibri"/>
                <a:ea typeface="Calibri"/>
                <a:cs typeface="Calibri"/>
                <a:sym typeface="Calibri"/>
              </a:rPr>
              <a:t>METODOLOGICO</a:t>
            </a:r>
          </a:p>
        </p:txBody>
      </p:sp>
      <p:sp>
        <p:nvSpPr>
          <p:cNvPr id="131" name="Shape 131"/>
          <p:cNvSpPr txBox="1"/>
          <p:nvPr/>
        </p:nvSpPr>
        <p:spPr>
          <a:xfrm>
            <a:off x="553338" y="162651"/>
            <a:ext cx="281288"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1800" b="1" dirty="0">
                <a:solidFill>
                  <a:srgbClr val="E8E6E8"/>
                </a:solidFill>
                <a:latin typeface="Calibri"/>
                <a:ea typeface="Calibri"/>
                <a:cs typeface="Calibri"/>
                <a:sym typeface="Calibri"/>
              </a:rPr>
              <a:t>2</a:t>
            </a:r>
          </a:p>
        </p:txBody>
      </p:sp>
      <p:pic>
        <p:nvPicPr>
          <p:cNvPr id="132" name="Shape 132"/>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33" name="Shape 133"/>
          <p:cNvSpPr txBox="1"/>
          <p:nvPr/>
        </p:nvSpPr>
        <p:spPr>
          <a:xfrm>
            <a:off x="954675" y="1361805"/>
            <a:ext cx="3410489"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419" sz="2000" b="1" dirty="0">
                <a:solidFill>
                  <a:schemeClr val="tx1"/>
                </a:solidFill>
                <a:latin typeface="Calibri"/>
                <a:ea typeface="Calibri"/>
                <a:cs typeface="Calibri"/>
                <a:sym typeface="Calibri"/>
              </a:rPr>
              <a:t>Planteamiento del problema </a:t>
            </a:r>
            <a:endParaRPr lang="es-ES" sz="2000" b="1" dirty="0">
              <a:solidFill>
                <a:schemeClr val="tx1"/>
              </a:solidFill>
              <a:latin typeface="Calibri"/>
              <a:ea typeface="Calibri"/>
              <a:cs typeface="Calibri"/>
              <a:sym typeface="Calibri"/>
            </a:endParaRPr>
          </a:p>
        </p:txBody>
      </p:sp>
      <p:sp>
        <p:nvSpPr>
          <p:cNvPr id="134" name="Shape 134"/>
          <p:cNvSpPr txBox="1"/>
          <p:nvPr/>
        </p:nvSpPr>
        <p:spPr>
          <a:xfrm>
            <a:off x="2394410" y="1146178"/>
            <a:ext cx="2591262" cy="33855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b="1" dirty="0">
              <a:solidFill>
                <a:srgbClr val="ACC42D"/>
              </a:solidFill>
              <a:latin typeface="Calibri"/>
              <a:ea typeface="Calibri"/>
              <a:cs typeface="Calibri"/>
              <a:sym typeface="Calibri"/>
            </a:endParaRPr>
          </a:p>
        </p:txBody>
      </p:sp>
      <p:sp>
        <p:nvSpPr>
          <p:cNvPr id="136" name="Shape 136"/>
          <p:cNvSpPr txBox="1"/>
          <p:nvPr/>
        </p:nvSpPr>
        <p:spPr>
          <a:xfrm>
            <a:off x="954675" y="1778714"/>
            <a:ext cx="6848984" cy="2069174"/>
          </a:xfrm>
          <a:prstGeom prst="rect">
            <a:avLst/>
          </a:prstGeom>
          <a:noFill/>
          <a:ln>
            <a:noFill/>
          </a:ln>
        </p:spPr>
        <p:txBody>
          <a:bodyPr wrap="square" lIns="91425" tIns="45700" rIns="91425" bIns="45700" anchor="t" anchorCtr="0">
            <a:noAutofit/>
          </a:bodyPr>
          <a:lstStyle/>
          <a:p>
            <a:r>
              <a:rPr lang="es-ES" sz="1600" b="1" dirty="0">
                <a:solidFill>
                  <a:schemeClr val="tx1">
                    <a:lumMod val="65000"/>
                    <a:lumOff val="35000"/>
                  </a:schemeClr>
                </a:solidFill>
                <a:latin typeface="Calibri" panose="020F0502020204030204" pitchFamily="34" charset="0"/>
                <a:cs typeface="Calibri" panose="020F0502020204030204" pitchFamily="34" charset="0"/>
              </a:rPr>
              <a:t>Se evidencio que físicamente no existe una ubicación específica para archivos y documentos en la empresa SANIGGI S.A.S, estos documentos se encuentra sectorizado por cada una de las dependencias; sin ningún tipo de inventario ni esquema para llevar el control de sí misma lo que genera desorden y gasto económico de mas a la empresa .</a:t>
            </a:r>
          </a:p>
          <a:p>
            <a:pPr marL="0" marR="0" lvl="0" indent="0" algn="l" rtl="0">
              <a:spcBef>
                <a:spcPts val="0"/>
              </a:spcBef>
              <a:buNone/>
            </a:pPr>
            <a:endParaRPr lang="es-ES" sz="1400" dirty="0">
              <a:solidFill>
                <a:srgbClr val="5E5C5D"/>
              </a:solidFill>
              <a:latin typeface="Calibri"/>
              <a:ea typeface="Calibri"/>
              <a:cs typeface="Calibri"/>
              <a:sym typeface="Calibri"/>
            </a:endParaRPr>
          </a:p>
        </p:txBody>
      </p:sp>
      <p:pic>
        <p:nvPicPr>
          <p:cNvPr id="137" name="Shape 137"/>
          <p:cNvPicPr preferRelativeResize="0"/>
          <p:nvPr/>
        </p:nvPicPr>
        <p:blipFill rotWithShape="1">
          <a:blip r:embed="rId4">
            <a:alphaModFix/>
          </a:blip>
          <a:srcRect/>
          <a:stretch/>
        </p:blipFill>
        <p:spPr>
          <a:xfrm>
            <a:off x="1101721" y="1963366"/>
            <a:ext cx="265430" cy="41910"/>
          </a:xfrm>
          <a:prstGeom prst="rect">
            <a:avLst/>
          </a:prstGeom>
          <a:noFill/>
          <a:ln>
            <a:noFill/>
          </a:ln>
        </p:spPr>
      </p:pic>
      <p:pic>
        <p:nvPicPr>
          <p:cNvPr id="2" name="Imagen 1">
            <a:extLst>
              <a:ext uri="{FF2B5EF4-FFF2-40B4-BE49-F238E27FC236}">
                <a16:creationId xmlns:a16="http://schemas.microsoft.com/office/drawing/2014/main" id="{12D2C6A8-0051-4AF6-8479-4E74D2904056}"/>
              </a:ext>
            </a:extLst>
          </p:cNvPr>
          <p:cNvPicPr>
            <a:picLocks noChangeAspect="1"/>
          </p:cNvPicPr>
          <p:nvPr/>
        </p:nvPicPr>
        <p:blipFill>
          <a:blip r:embed="rId5"/>
          <a:stretch>
            <a:fillRect/>
          </a:stretch>
        </p:blipFill>
        <p:spPr>
          <a:xfrm>
            <a:off x="2750288" y="3369387"/>
            <a:ext cx="3048000" cy="990600"/>
          </a:xfrm>
          <a:prstGeom prst="rect">
            <a:avLst/>
          </a:prstGeom>
        </p:spPr>
      </p:pic>
    </p:spTree>
    <p:extLst>
      <p:ext uri="{BB962C8B-B14F-4D97-AF65-F5344CB8AC3E}">
        <p14:creationId xmlns:p14="http://schemas.microsoft.com/office/powerpoint/2010/main" val="1705364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INDICADOR</a:t>
            </a:r>
          </a:p>
          <a:p>
            <a:pPr marL="0" marR="0" lvl="0" indent="0" algn="l" rtl="0">
              <a:spcBef>
                <a:spcPts val="0"/>
              </a:spcBef>
              <a:buNone/>
            </a:pPr>
            <a:r>
              <a:rPr lang="es-ES" sz="2000" b="1" dirty="0">
                <a:solidFill>
                  <a:srgbClr val="E8E6E8"/>
                </a:solidFill>
                <a:latin typeface="Calibri"/>
                <a:ea typeface="Calibri"/>
                <a:cs typeface="Calibri"/>
                <a:sym typeface="Calibri"/>
              </a:rPr>
              <a:t>METODOLOGICO</a:t>
            </a:r>
          </a:p>
        </p:txBody>
      </p:sp>
      <p:sp>
        <p:nvSpPr>
          <p:cNvPr id="131" name="Shape 131"/>
          <p:cNvSpPr txBox="1"/>
          <p:nvPr/>
        </p:nvSpPr>
        <p:spPr>
          <a:xfrm>
            <a:off x="553338" y="162651"/>
            <a:ext cx="281288"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1800" b="1" dirty="0">
                <a:solidFill>
                  <a:srgbClr val="E8E6E8"/>
                </a:solidFill>
                <a:latin typeface="Calibri"/>
                <a:ea typeface="Calibri"/>
                <a:cs typeface="Calibri"/>
                <a:sym typeface="Calibri"/>
              </a:rPr>
              <a:t>3</a:t>
            </a:r>
          </a:p>
        </p:txBody>
      </p:sp>
      <p:pic>
        <p:nvPicPr>
          <p:cNvPr id="132" name="Shape 132"/>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33" name="Shape 133"/>
          <p:cNvSpPr txBox="1"/>
          <p:nvPr/>
        </p:nvSpPr>
        <p:spPr>
          <a:xfrm>
            <a:off x="1101721" y="1375770"/>
            <a:ext cx="2591262"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419" sz="2000" b="1" dirty="0">
                <a:solidFill>
                  <a:schemeClr val="tx1"/>
                </a:solidFill>
                <a:latin typeface="Calibri"/>
                <a:ea typeface="Calibri"/>
                <a:cs typeface="Calibri"/>
                <a:sym typeface="Calibri"/>
              </a:rPr>
              <a:t>Alcance del proyecto </a:t>
            </a:r>
            <a:endParaRPr lang="es-ES" sz="2000" b="1" dirty="0">
              <a:solidFill>
                <a:schemeClr val="tx1"/>
              </a:solidFill>
              <a:latin typeface="Calibri"/>
              <a:ea typeface="Calibri"/>
              <a:cs typeface="Calibri"/>
              <a:sym typeface="Calibri"/>
            </a:endParaRPr>
          </a:p>
        </p:txBody>
      </p:sp>
      <p:sp>
        <p:nvSpPr>
          <p:cNvPr id="134" name="Shape 134"/>
          <p:cNvSpPr txBox="1"/>
          <p:nvPr/>
        </p:nvSpPr>
        <p:spPr>
          <a:xfrm>
            <a:off x="2250306" y="976901"/>
            <a:ext cx="2591262" cy="33855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b="1" dirty="0">
              <a:solidFill>
                <a:srgbClr val="ACC42D"/>
              </a:solidFill>
              <a:latin typeface="Calibri"/>
              <a:ea typeface="Calibri"/>
              <a:cs typeface="Calibri"/>
              <a:sym typeface="Calibri"/>
            </a:endParaRPr>
          </a:p>
        </p:txBody>
      </p:sp>
      <p:sp>
        <p:nvSpPr>
          <p:cNvPr id="136" name="Shape 136"/>
          <p:cNvSpPr txBox="1"/>
          <p:nvPr/>
        </p:nvSpPr>
        <p:spPr>
          <a:xfrm>
            <a:off x="1101721" y="1775880"/>
            <a:ext cx="6848984" cy="2069174"/>
          </a:xfrm>
          <a:prstGeom prst="rect">
            <a:avLst/>
          </a:prstGeom>
          <a:noFill/>
          <a:ln>
            <a:noFill/>
          </a:ln>
        </p:spPr>
        <p:txBody>
          <a:bodyPr wrap="square" lIns="91425" tIns="45700" rIns="91425" bIns="45700" anchor="t" anchorCtr="0">
            <a:noAutofit/>
          </a:bodyPr>
          <a:lstStyle/>
          <a:p>
            <a:pPr lvl="0"/>
            <a:r>
              <a:rPr lang="es-419" sz="1600" dirty="0">
                <a:solidFill>
                  <a:schemeClr val="tx1">
                    <a:lumMod val="75000"/>
                    <a:lumOff val="25000"/>
                  </a:schemeClr>
                </a:solidFill>
                <a:latin typeface="Calibri"/>
                <a:ea typeface="Calibri"/>
                <a:cs typeface="Calibri"/>
                <a:sym typeface="Calibri"/>
              </a:rPr>
              <a:t>El proyecto S.O.S documental se implementará en la empresa SANIGGI S.A.S que se dedica en la fabricación de medicamentos, se efectuara  en las áreas de documentación, aseguramiento y garantía de calidad, también se podrá utilizar en las diferentes empresas que deseen digitalizar su información para así tener un mejor gestión y seguridad en su empresa</a:t>
            </a:r>
            <a:endParaRPr lang="es-ES" sz="1600" dirty="0">
              <a:solidFill>
                <a:schemeClr val="tx1">
                  <a:lumMod val="75000"/>
                  <a:lumOff val="25000"/>
                </a:schemeClr>
              </a:solidFill>
              <a:latin typeface="Calibri"/>
              <a:ea typeface="Calibri"/>
              <a:cs typeface="Calibri"/>
              <a:sym typeface="Calibri"/>
            </a:endParaRPr>
          </a:p>
        </p:txBody>
      </p:sp>
      <p:pic>
        <p:nvPicPr>
          <p:cNvPr id="137" name="Shape 137"/>
          <p:cNvPicPr preferRelativeResize="0"/>
          <p:nvPr/>
        </p:nvPicPr>
        <p:blipFill rotWithShape="1">
          <a:blip r:embed="rId4">
            <a:alphaModFix/>
          </a:blip>
          <a:srcRect/>
          <a:stretch/>
        </p:blipFill>
        <p:spPr>
          <a:xfrm>
            <a:off x="1101721" y="1963366"/>
            <a:ext cx="265430" cy="41910"/>
          </a:xfrm>
          <a:prstGeom prst="rect">
            <a:avLst/>
          </a:prstGeom>
          <a:noFill/>
          <a:ln>
            <a:noFill/>
          </a:ln>
        </p:spPr>
      </p:pic>
      <p:pic>
        <p:nvPicPr>
          <p:cNvPr id="2" name="Imagen 1">
            <a:extLst>
              <a:ext uri="{FF2B5EF4-FFF2-40B4-BE49-F238E27FC236}">
                <a16:creationId xmlns:a16="http://schemas.microsoft.com/office/drawing/2014/main" id="{0EE93DC8-29EA-4648-96FD-1F385EFDBCCB}"/>
              </a:ext>
            </a:extLst>
          </p:cNvPr>
          <p:cNvPicPr>
            <a:picLocks noChangeAspect="1"/>
          </p:cNvPicPr>
          <p:nvPr/>
        </p:nvPicPr>
        <p:blipFill>
          <a:blip r:embed="rId5"/>
          <a:stretch>
            <a:fillRect/>
          </a:stretch>
        </p:blipFill>
        <p:spPr>
          <a:xfrm>
            <a:off x="3298244" y="3262531"/>
            <a:ext cx="2188155" cy="1575471"/>
          </a:xfrm>
          <a:prstGeom prst="rect">
            <a:avLst/>
          </a:prstGeom>
        </p:spPr>
      </p:pic>
    </p:spTree>
    <p:extLst>
      <p:ext uri="{BB962C8B-B14F-4D97-AF65-F5344CB8AC3E}">
        <p14:creationId xmlns:p14="http://schemas.microsoft.com/office/powerpoint/2010/main" val="1206748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4" name="Shape 144"/>
          <p:cNvSpPr txBox="1"/>
          <p:nvPr/>
        </p:nvSpPr>
        <p:spPr>
          <a:xfrm>
            <a:off x="668273" y="2291182"/>
            <a:ext cx="2866038" cy="766928"/>
          </a:xfrm>
          <a:prstGeom prst="rect">
            <a:avLst/>
          </a:prstGeom>
          <a:noFill/>
          <a:ln>
            <a:noFill/>
          </a:ln>
        </p:spPr>
        <p:txBody>
          <a:bodyPr wrap="square" lIns="91425" tIns="45700" rIns="91425" bIns="45700" anchor="t" anchorCtr="0">
            <a:noAutofit/>
          </a:bodyPr>
          <a:lstStyle/>
          <a:p>
            <a:r>
              <a:rPr lang="es-419" sz="3200" dirty="0">
                <a:latin typeface="Calibri" panose="020F0502020204030204" pitchFamily="34" charset="0"/>
                <a:cs typeface="Calibri" panose="020F0502020204030204" pitchFamily="34" charset="0"/>
              </a:rPr>
              <a:t>Justificación</a:t>
            </a:r>
            <a:endParaRPr lang="es-ES" sz="3200" dirty="0">
              <a:latin typeface="Calibri" panose="020F0502020204030204" pitchFamily="34" charset="0"/>
              <a:cs typeface="Calibri" panose="020F0502020204030204" pitchFamily="34" charset="0"/>
            </a:endParaRPr>
          </a:p>
        </p:txBody>
      </p:sp>
      <p:sp>
        <p:nvSpPr>
          <p:cNvPr id="145" name="Shape 145"/>
          <p:cNvSpPr txBox="1"/>
          <p:nvPr/>
        </p:nvSpPr>
        <p:spPr>
          <a:xfrm>
            <a:off x="4106292" y="1622828"/>
            <a:ext cx="3885416" cy="3520672"/>
          </a:xfrm>
          <a:prstGeom prst="rect">
            <a:avLst/>
          </a:prstGeom>
          <a:noFill/>
          <a:ln>
            <a:noFill/>
          </a:ln>
        </p:spPr>
        <p:txBody>
          <a:bodyPr wrap="square" lIns="91425" tIns="45700" rIns="91425" bIns="45700" anchor="t" anchorCtr="0">
            <a:noAutofit/>
          </a:bodyPr>
          <a:lstStyle/>
          <a:p>
            <a:pPr lvl="0"/>
            <a:r>
              <a:rPr lang="es-CO" sz="1600">
                <a:solidFill>
                  <a:srgbClr val="5E5C5D"/>
                </a:solidFill>
                <a:latin typeface="Calibri"/>
                <a:ea typeface="Calibri"/>
                <a:cs typeface="Calibri"/>
                <a:sym typeface="Calibri"/>
              </a:rPr>
              <a:t>Se observo que las empresas como  SANIGGI S.A.S tenían la necesidad de digitalizar la documentación  ya que, la empresa ha generado enormes gastos económicos  en cuanto al papel que se utiliza usualmente, por otro lado, la organización de esta documentación se encuentra mal ubicada y esto conlleva al desorden.</a:t>
            </a:r>
            <a:endParaRPr lang="es-CO" sz="1600" dirty="0">
              <a:solidFill>
                <a:srgbClr val="5E5C5D"/>
              </a:solidFill>
              <a:latin typeface="Calibri"/>
              <a:ea typeface="Calibri"/>
              <a:cs typeface="Calibri"/>
              <a:sym typeface="Calibri"/>
            </a:endParaRPr>
          </a:p>
        </p:txBody>
      </p:sp>
    </p:spTree>
    <p:extLst>
      <p:ext uri="{BB962C8B-B14F-4D97-AF65-F5344CB8AC3E}">
        <p14:creationId xmlns:p14="http://schemas.microsoft.com/office/powerpoint/2010/main" val="887573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INDICADOR</a:t>
            </a:r>
          </a:p>
          <a:p>
            <a:pPr marL="0" marR="0" lvl="0" indent="0" algn="l" rtl="0">
              <a:spcBef>
                <a:spcPts val="0"/>
              </a:spcBef>
              <a:buNone/>
            </a:pPr>
            <a:r>
              <a:rPr lang="es-ES" sz="2000" b="1" dirty="0">
                <a:solidFill>
                  <a:srgbClr val="E8E6E8"/>
                </a:solidFill>
                <a:latin typeface="Calibri"/>
                <a:ea typeface="Calibri"/>
                <a:cs typeface="Calibri"/>
                <a:sym typeface="Calibri"/>
              </a:rPr>
              <a:t>METODOLOGICO</a:t>
            </a:r>
          </a:p>
        </p:txBody>
      </p:sp>
      <p:sp>
        <p:nvSpPr>
          <p:cNvPr id="131" name="Shape 131"/>
          <p:cNvSpPr txBox="1"/>
          <p:nvPr/>
        </p:nvSpPr>
        <p:spPr>
          <a:xfrm>
            <a:off x="553338" y="162651"/>
            <a:ext cx="281288"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1800" b="1" dirty="0">
                <a:solidFill>
                  <a:srgbClr val="E8E6E8"/>
                </a:solidFill>
                <a:latin typeface="Calibri"/>
                <a:ea typeface="Calibri"/>
                <a:cs typeface="Calibri"/>
                <a:sym typeface="Calibri"/>
              </a:rPr>
              <a:t>4</a:t>
            </a:r>
          </a:p>
        </p:txBody>
      </p:sp>
      <p:pic>
        <p:nvPicPr>
          <p:cNvPr id="132" name="Shape 132"/>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33" name="Shape 133"/>
          <p:cNvSpPr txBox="1"/>
          <p:nvPr/>
        </p:nvSpPr>
        <p:spPr>
          <a:xfrm>
            <a:off x="1042515" y="1180425"/>
            <a:ext cx="2591262"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419" sz="2000" b="1" dirty="0">
                <a:solidFill>
                  <a:schemeClr val="tx1"/>
                </a:solidFill>
                <a:latin typeface="Calibri"/>
                <a:ea typeface="Calibri"/>
                <a:cs typeface="Calibri"/>
                <a:sym typeface="Calibri"/>
              </a:rPr>
              <a:t>Justificación</a:t>
            </a:r>
            <a:endParaRPr lang="es-ES" sz="2000" b="1" dirty="0">
              <a:solidFill>
                <a:schemeClr val="tx1"/>
              </a:solidFill>
              <a:latin typeface="Calibri"/>
              <a:ea typeface="Calibri"/>
              <a:cs typeface="Calibri"/>
              <a:sym typeface="Calibri"/>
            </a:endParaRPr>
          </a:p>
        </p:txBody>
      </p:sp>
      <p:sp>
        <p:nvSpPr>
          <p:cNvPr id="134" name="Shape 134"/>
          <p:cNvSpPr txBox="1"/>
          <p:nvPr/>
        </p:nvSpPr>
        <p:spPr>
          <a:xfrm>
            <a:off x="2250306" y="976901"/>
            <a:ext cx="2591262" cy="33855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b="1" dirty="0">
              <a:solidFill>
                <a:srgbClr val="ACC42D"/>
              </a:solidFill>
              <a:latin typeface="Calibri"/>
              <a:ea typeface="Calibri"/>
              <a:cs typeface="Calibri"/>
              <a:sym typeface="Calibri"/>
            </a:endParaRPr>
          </a:p>
        </p:txBody>
      </p:sp>
      <p:sp>
        <p:nvSpPr>
          <p:cNvPr id="136" name="Shape 136"/>
          <p:cNvSpPr txBox="1"/>
          <p:nvPr/>
        </p:nvSpPr>
        <p:spPr>
          <a:xfrm>
            <a:off x="954675" y="1322479"/>
            <a:ext cx="7040731" cy="2385771"/>
          </a:xfrm>
          <a:prstGeom prst="rect">
            <a:avLst/>
          </a:prstGeom>
          <a:noFill/>
          <a:ln>
            <a:noFill/>
          </a:ln>
        </p:spPr>
        <p:txBody>
          <a:bodyPr wrap="square" lIns="91425" tIns="45700" rIns="91425" bIns="45700" anchor="t" anchorCtr="0">
            <a:noAutofit/>
          </a:bodyPr>
          <a:lstStyle/>
          <a:p>
            <a:endParaRPr lang="es-ES" sz="1600" b="1" dirty="0">
              <a:solidFill>
                <a:schemeClr val="tx1">
                  <a:lumMod val="75000"/>
                  <a:lumOff val="25000"/>
                </a:schemeClr>
              </a:solidFill>
              <a:latin typeface="Calibri" panose="020F0502020204030204" pitchFamily="34" charset="0"/>
              <a:cs typeface="Calibri" panose="020F0502020204030204" pitchFamily="34" charset="0"/>
            </a:endParaRPr>
          </a:p>
          <a:p>
            <a:r>
              <a:rPr lang="es-ES" sz="1600" b="1" dirty="0">
                <a:solidFill>
                  <a:schemeClr val="tx1">
                    <a:lumMod val="75000"/>
                    <a:lumOff val="25000"/>
                  </a:schemeClr>
                </a:solidFill>
                <a:latin typeface="Calibri" panose="020F0502020204030204" pitchFamily="34" charset="0"/>
                <a:cs typeface="Calibri" panose="020F0502020204030204" pitchFamily="34" charset="0"/>
              </a:rPr>
              <a:t>SOS documental se implementara primeramente  en la empresa que sea seleccionado, en este caso SANIGGI S.A.S a la cual se le efectuará el sitio web, que significara una optimización documental; la cual permitirá satisfacer la necesidad de clientes en cuanto al uso de la documentación física, el cual posibilitara:</a:t>
            </a:r>
          </a:p>
          <a:p>
            <a:pPr marL="285750" indent="-285750">
              <a:buFont typeface="Arial" panose="020B0604020202020204" pitchFamily="34" charset="0"/>
              <a:buChar char="•"/>
            </a:pPr>
            <a:r>
              <a:rPr lang="es-ES" sz="1600" b="1" dirty="0">
                <a:solidFill>
                  <a:schemeClr val="tx1">
                    <a:lumMod val="75000"/>
                    <a:lumOff val="25000"/>
                  </a:schemeClr>
                </a:solidFill>
                <a:latin typeface="Calibri" panose="020F0502020204030204" pitchFamily="34" charset="0"/>
                <a:cs typeface="Calibri" panose="020F0502020204030204" pitchFamily="34" charset="0"/>
              </a:rPr>
              <a:t>mejor manejo de la documentación</a:t>
            </a:r>
          </a:p>
          <a:p>
            <a:pPr marL="285750" indent="-285750">
              <a:buFont typeface="Arial" panose="020B0604020202020204" pitchFamily="34" charset="0"/>
              <a:buChar char="•"/>
            </a:pPr>
            <a:r>
              <a:rPr lang="es-ES" sz="1600" b="1" dirty="0">
                <a:solidFill>
                  <a:schemeClr val="tx1">
                    <a:lumMod val="75000"/>
                    <a:lumOff val="25000"/>
                  </a:schemeClr>
                </a:solidFill>
                <a:latin typeface="Calibri" panose="020F0502020204030204" pitchFamily="34" charset="0"/>
                <a:cs typeface="Calibri" panose="020F0502020204030204" pitchFamily="34" charset="0"/>
              </a:rPr>
              <a:t>Aumento en la productividad gracias a acceso rápido de la documentación y la plataforma</a:t>
            </a:r>
          </a:p>
          <a:p>
            <a:pPr marL="285750" indent="-285750">
              <a:buFont typeface="Arial" panose="020B0604020202020204" pitchFamily="34" charset="0"/>
              <a:buChar char="•"/>
            </a:pPr>
            <a:r>
              <a:rPr lang="es-ES" sz="1600" b="1" dirty="0">
                <a:solidFill>
                  <a:schemeClr val="tx1">
                    <a:lumMod val="75000"/>
                    <a:lumOff val="25000"/>
                  </a:schemeClr>
                </a:solidFill>
                <a:latin typeface="Calibri" panose="020F0502020204030204" pitchFamily="34" charset="0"/>
                <a:cs typeface="Calibri" panose="020F0502020204030204" pitchFamily="34" charset="0"/>
              </a:rPr>
              <a:t>Mayor control y seguimiento de la documentación.</a:t>
            </a:r>
          </a:p>
          <a:p>
            <a:pPr lvl="0"/>
            <a:endParaRPr lang="es-ES" sz="1600" dirty="0">
              <a:solidFill>
                <a:schemeClr val="tx1">
                  <a:lumMod val="65000"/>
                  <a:lumOff val="35000"/>
                </a:schemeClr>
              </a:solidFill>
              <a:latin typeface="Calibri"/>
              <a:ea typeface="Calibri"/>
              <a:cs typeface="Calibri"/>
              <a:sym typeface="Calibri"/>
            </a:endParaRPr>
          </a:p>
        </p:txBody>
      </p:sp>
      <p:pic>
        <p:nvPicPr>
          <p:cNvPr id="137" name="Shape 137"/>
          <p:cNvPicPr preferRelativeResize="0"/>
          <p:nvPr/>
        </p:nvPicPr>
        <p:blipFill rotWithShape="1">
          <a:blip r:embed="rId4">
            <a:alphaModFix/>
          </a:blip>
          <a:srcRect/>
          <a:stretch/>
        </p:blipFill>
        <p:spPr>
          <a:xfrm>
            <a:off x="1101721" y="1963366"/>
            <a:ext cx="265430" cy="41910"/>
          </a:xfrm>
          <a:prstGeom prst="rect">
            <a:avLst/>
          </a:prstGeom>
          <a:noFill/>
          <a:ln>
            <a:noFill/>
          </a:ln>
        </p:spPr>
      </p:pic>
      <p:pic>
        <p:nvPicPr>
          <p:cNvPr id="2" name="Imagen 1"/>
          <p:cNvPicPr>
            <a:picLocks noChangeAspect="1"/>
          </p:cNvPicPr>
          <p:nvPr/>
        </p:nvPicPr>
        <p:blipFill>
          <a:blip r:embed="rId5"/>
          <a:stretch>
            <a:fillRect/>
          </a:stretch>
        </p:blipFill>
        <p:spPr>
          <a:xfrm>
            <a:off x="5847210" y="3387847"/>
            <a:ext cx="2148196" cy="1580217"/>
          </a:xfrm>
          <a:prstGeom prst="rect">
            <a:avLst/>
          </a:prstGeom>
        </p:spPr>
      </p:pic>
    </p:spTree>
    <p:extLst>
      <p:ext uri="{BB962C8B-B14F-4D97-AF65-F5344CB8AC3E}">
        <p14:creationId xmlns:p14="http://schemas.microsoft.com/office/powerpoint/2010/main" val="763031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INDICADOR</a:t>
            </a:r>
          </a:p>
          <a:p>
            <a:pPr marL="0" marR="0" lvl="0" indent="0" algn="l" rtl="0">
              <a:spcBef>
                <a:spcPts val="0"/>
              </a:spcBef>
              <a:buNone/>
            </a:pPr>
            <a:r>
              <a:rPr lang="es-ES" sz="2000" b="1" dirty="0">
                <a:solidFill>
                  <a:srgbClr val="E8E6E8"/>
                </a:solidFill>
                <a:latin typeface="Calibri"/>
                <a:ea typeface="Calibri"/>
                <a:cs typeface="Calibri"/>
                <a:sym typeface="Calibri"/>
              </a:rPr>
              <a:t>METODOLOGICO</a:t>
            </a:r>
          </a:p>
        </p:txBody>
      </p:sp>
      <p:sp>
        <p:nvSpPr>
          <p:cNvPr id="131" name="Shape 131"/>
          <p:cNvSpPr txBox="1"/>
          <p:nvPr/>
        </p:nvSpPr>
        <p:spPr>
          <a:xfrm>
            <a:off x="553338" y="162651"/>
            <a:ext cx="281288"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419" sz="1800" b="1" dirty="0">
                <a:solidFill>
                  <a:srgbClr val="E8E6E8"/>
                </a:solidFill>
                <a:latin typeface="Calibri"/>
                <a:ea typeface="Calibri"/>
                <a:cs typeface="Calibri"/>
                <a:sym typeface="Calibri"/>
              </a:rPr>
              <a:t>5</a:t>
            </a:r>
            <a:endParaRPr lang="es-ES" sz="1800" b="1" dirty="0">
              <a:solidFill>
                <a:srgbClr val="E8E6E8"/>
              </a:solidFill>
              <a:latin typeface="Calibri"/>
              <a:ea typeface="Calibri"/>
              <a:cs typeface="Calibri"/>
              <a:sym typeface="Calibri"/>
            </a:endParaRPr>
          </a:p>
        </p:txBody>
      </p:sp>
      <p:pic>
        <p:nvPicPr>
          <p:cNvPr id="132" name="Shape 132"/>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33" name="Shape 133"/>
          <p:cNvSpPr txBox="1"/>
          <p:nvPr/>
        </p:nvSpPr>
        <p:spPr>
          <a:xfrm>
            <a:off x="986850" y="1508078"/>
            <a:ext cx="2591262"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419" sz="2000" b="1" dirty="0">
                <a:solidFill>
                  <a:schemeClr val="tx1"/>
                </a:solidFill>
                <a:latin typeface="Calibri"/>
                <a:ea typeface="Calibri"/>
                <a:cs typeface="Calibri"/>
                <a:sym typeface="Calibri"/>
              </a:rPr>
              <a:t>Justificación</a:t>
            </a:r>
            <a:endParaRPr lang="es-ES" sz="2000" b="1" dirty="0">
              <a:solidFill>
                <a:schemeClr val="tx1"/>
              </a:solidFill>
              <a:latin typeface="Calibri"/>
              <a:ea typeface="Calibri"/>
              <a:cs typeface="Calibri"/>
              <a:sym typeface="Calibri"/>
            </a:endParaRPr>
          </a:p>
        </p:txBody>
      </p:sp>
      <p:sp>
        <p:nvSpPr>
          <p:cNvPr id="134" name="Shape 134"/>
          <p:cNvSpPr txBox="1"/>
          <p:nvPr/>
        </p:nvSpPr>
        <p:spPr>
          <a:xfrm>
            <a:off x="2250306" y="976901"/>
            <a:ext cx="2591262" cy="33855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b="1" dirty="0">
              <a:solidFill>
                <a:srgbClr val="ACC42D"/>
              </a:solidFill>
              <a:latin typeface="Calibri"/>
              <a:ea typeface="Calibri"/>
              <a:cs typeface="Calibri"/>
              <a:sym typeface="Calibri"/>
            </a:endParaRPr>
          </a:p>
        </p:txBody>
      </p:sp>
      <p:sp>
        <p:nvSpPr>
          <p:cNvPr id="136" name="Shape 136"/>
          <p:cNvSpPr txBox="1"/>
          <p:nvPr/>
        </p:nvSpPr>
        <p:spPr>
          <a:xfrm>
            <a:off x="1518478" y="2100810"/>
            <a:ext cx="5679764" cy="2385771"/>
          </a:xfrm>
          <a:prstGeom prst="rect">
            <a:avLst/>
          </a:prstGeom>
          <a:noFill/>
          <a:ln>
            <a:noFill/>
          </a:ln>
        </p:spPr>
        <p:txBody>
          <a:bodyPr wrap="square" lIns="91425" tIns="45700" rIns="91425" bIns="45700" anchor="t" anchorCtr="0">
            <a:noAutofit/>
          </a:bodyPr>
          <a:lstStyle/>
          <a:p>
            <a:r>
              <a:rPr lang="es-ES" b="1" dirty="0">
                <a:solidFill>
                  <a:schemeClr val="tx1">
                    <a:lumMod val="75000"/>
                    <a:lumOff val="25000"/>
                  </a:schemeClr>
                </a:solidFill>
                <a:latin typeface="Calibri" panose="020F0502020204030204" pitchFamily="34" charset="0"/>
                <a:cs typeface="Calibri" panose="020F0502020204030204" pitchFamily="34" charset="0"/>
              </a:rPr>
              <a:t>Para realizar esta plataforma se hará una recolección de los documentos que se implementara en el sitio web, este tendrá un inicio de sesión que permitirá un mejor acceso ordenado y seguro; el inicio de sesión estará conectado a una base de datos que verificara si esta en este y así poder acceder a los documentos que se requieran.</a:t>
            </a:r>
            <a:endParaRPr lang="es-CO" b="1" dirty="0">
              <a:solidFill>
                <a:schemeClr val="tx1">
                  <a:lumMod val="75000"/>
                  <a:lumOff val="25000"/>
                </a:schemeClr>
              </a:solidFill>
              <a:latin typeface="Calibri" panose="020F0502020204030204" pitchFamily="34" charset="0"/>
              <a:cs typeface="Calibri" panose="020F0502020204030204" pitchFamily="34" charset="0"/>
            </a:endParaRPr>
          </a:p>
          <a:p>
            <a:pPr lvl="0"/>
            <a:endParaRPr lang="es-ES" sz="1600" dirty="0">
              <a:solidFill>
                <a:schemeClr val="tx1">
                  <a:lumMod val="65000"/>
                  <a:lumOff val="35000"/>
                </a:schemeClr>
              </a:solidFill>
              <a:latin typeface="Calibri"/>
              <a:ea typeface="Calibri"/>
              <a:cs typeface="Calibri"/>
              <a:sym typeface="Calibri"/>
            </a:endParaRPr>
          </a:p>
        </p:txBody>
      </p:sp>
      <p:pic>
        <p:nvPicPr>
          <p:cNvPr id="137" name="Shape 137"/>
          <p:cNvPicPr preferRelativeResize="0"/>
          <p:nvPr/>
        </p:nvPicPr>
        <p:blipFill rotWithShape="1">
          <a:blip r:embed="rId4">
            <a:alphaModFix/>
          </a:blip>
          <a:srcRect/>
          <a:stretch/>
        </p:blipFill>
        <p:spPr>
          <a:xfrm>
            <a:off x="1101721" y="1963366"/>
            <a:ext cx="265430" cy="41910"/>
          </a:xfrm>
          <a:prstGeom prst="rect">
            <a:avLst/>
          </a:prstGeom>
          <a:noFill/>
          <a:ln>
            <a:noFill/>
          </a:ln>
        </p:spPr>
      </p:pic>
      <p:pic>
        <p:nvPicPr>
          <p:cNvPr id="2" name="Imagen 1">
            <a:extLst>
              <a:ext uri="{FF2B5EF4-FFF2-40B4-BE49-F238E27FC236}">
                <a16:creationId xmlns:a16="http://schemas.microsoft.com/office/drawing/2014/main" id="{5DF0FDB6-874B-4F54-9D87-64E4F34CF937}"/>
              </a:ext>
            </a:extLst>
          </p:cNvPr>
          <p:cNvPicPr>
            <a:picLocks noChangeAspect="1"/>
          </p:cNvPicPr>
          <p:nvPr/>
        </p:nvPicPr>
        <p:blipFill>
          <a:blip r:embed="rId5"/>
          <a:stretch>
            <a:fillRect/>
          </a:stretch>
        </p:blipFill>
        <p:spPr>
          <a:xfrm>
            <a:off x="3403405" y="3453216"/>
            <a:ext cx="1668326" cy="1347597"/>
          </a:xfrm>
          <a:prstGeom prst="rect">
            <a:avLst/>
          </a:prstGeom>
        </p:spPr>
      </p:pic>
    </p:spTree>
    <p:extLst>
      <p:ext uri="{BB962C8B-B14F-4D97-AF65-F5344CB8AC3E}">
        <p14:creationId xmlns:p14="http://schemas.microsoft.com/office/powerpoint/2010/main" val="1610610387"/>
      </p:ext>
    </p:extLst>
  </p:cSld>
  <p:clrMapOvr>
    <a:masterClrMapping/>
  </p:clrMapOvr>
</p:sld>
</file>

<file path=ppt/theme/theme1.xml><?xml version="1.0" encoding="utf-8"?>
<a:theme xmlns:a="http://schemas.openxmlformats.org/drawingml/2006/main" name="Presentación SENA-GC-F-004-V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946</TotalTime>
  <Words>917</Words>
  <Application>Microsoft Office PowerPoint</Application>
  <PresentationFormat>Presentación en pantalla (16:9)</PresentationFormat>
  <Paragraphs>169</Paragraphs>
  <Slides>35</Slides>
  <Notes>26</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35</vt:i4>
      </vt:variant>
    </vt:vector>
  </HeadingPairs>
  <TitlesOfParts>
    <vt:vector size="39" baseType="lpstr">
      <vt:lpstr>Times New Roman</vt:lpstr>
      <vt:lpstr>Arial</vt:lpstr>
      <vt:lpstr>Calibri</vt:lpstr>
      <vt:lpstr>Presentación SENA-GC-F-004-V1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Stiven Betancourt Ramirez</dc:creator>
  <cp:lastModifiedBy>Juan Camilo Rairan Rodriguez</cp:lastModifiedBy>
  <cp:revision>52</cp:revision>
  <dcterms:modified xsi:type="dcterms:W3CDTF">2018-04-11T20:03:00Z</dcterms:modified>
</cp:coreProperties>
</file>